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294" r:id="rId68"/>
    <p:sldId id="295" r:id="rId69"/>
    <p:sldId id="296" r:id="rId70"/>
    <p:sldId id="297" r:id="rId71"/>
    <p:sldId id="298" r:id="rId72"/>
    <p:sldId id="299" r:id="rId73"/>
    <p:sldId id="300" r:id="rId74"/>
    <p:sldId id="301" r:id="rId75"/>
    <p:sldId id="302" r:id="rId76"/>
    <p:sldId id="303" r:id="rId77"/>
    <p:sldId id="304" r:id="rId78"/>
    <p:sldId id="305" r:id="rId79"/>
    <p:sldId id="306" r:id="rId80"/>
    <p:sldId id="307" r:id="rId81"/>
    <p:sldId id="308" r:id="rId82"/>
    <p:sldId id="309" r:id="rId83"/>
    <p:sldId id="310" r:id="rId8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Saira Condensed" charset="1" panose="00000506000000000000"/>
      <p:regular r:id="rId22"/>
    </p:embeddedFont>
    <p:embeddedFont>
      <p:font typeface="Saira Condensed Bold" charset="1" panose="00000806000000000000"/>
      <p:regular r:id="rId23"/>
    </p:embeddedFont>
    <p:embeddedFont>
      <p:font typeface="Saira Condensed Medium" charset="1" panose="00000606000000000000"/>
      <p:regular r:id="rId24"/>
    </p:embeddedFont>
    <p:embeddedFont>
      <p:font typeface="Saira Condensed Medium Bold" charset="1" panose="00000906000000000000"/>
      <p:regular r:id="rId25"/>
    </p:embeddedFont>
    <p:embeddedFont>
      <p:font typeface="TT Commons Pro Expanded" charset="1" panose="020B0103030102020204"/>
      <p:regular r:id="rId26"/>
    </p:embeddedFont>
    <p:embeddedFont>
      <p:font typeface="TT Commons Pro Expanded Bold" charset="1" panose="020B0103030102020204"/>
      <p:regular r:id="rId27"/>
    </p:embeddedFont>
    <p:embeddedFont>
      <p:font typeface="TT Commons Pro Expanded Italics" charset="1" panose="020B0103030102020204"/>
      <p:regular r:id="rId28"/>
    </p:embeddedFont>
    <p:embeddedFont>
      <p:font typeface="TT Commons Pro Expanded Bold Italics" charset="1" panose="020B0103030102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53" Target="slides/slide24.xml" Type="http://schemas.openxmlformats.org/officeDocument/2006/relationships/slide"/><Relationship Id="rId54" Target="slides/slide25.xml" Type="http://schemas.openxmlformats.org/officeDocument/2006/relationships/slide"/><Relationship Id="rId55" Target="slides/slide26.xml" Type="http://schemas.openxmlformats.org/officeDocument/2006/relationships/slide"/><Relationship Id="rId56" Target="slides/slide27.xml" Type="http://schemas.openxmlformats.org/officeDocument/2006/relationships/slide"/><Relationship Id="rId57" Target="slides/slide28.xml" Type="http://schemas.openxmlformats.org/officeDocument/2006/relationships/slide"/><Relationship Id="rId58" Target="slides/slide29.xml" Type="http://schemas.openxmlformats.org/officeDocument/2006/relationships/slide"/><Relationship Id="rId59" Target="slides/slide30.xml" Type="http://schemas.openxmlformats.org/officeDocument/2006/relationships/slide"/><Relationship Id="rId6" Target="fonts/font6.fntdata" Type="http://schemas.openxmlformats.org/officeDocument/2006/relationships/font"/><Relationship Id="rId60" Target="slides/slide31.xml" Type="http://schemas.openxmlformats.org/officeDocument/2006/relationships/slide"/><Relationship Id="rId61" Target="slides/slide32.xml" Type="http://schemas.openxmlformats.org/officeDocument/2006/relationships/slide"/><Relationship Id="rId62" Target="slides/slide33.xml" Type="http://schemas.openxmlformats.org/officeDocument/2006/relationships/slide"/><Relationship Id="rId63" Target="slides/slide34.xml" Type="http://schemas.openxmlformats.org/officeDocument/2006/relationships/slide"/><Relationship Id="rId64" Target="slides/slide35.xml" Type="http://schemas.openxmlformats.org/officeDocument/2006/relationships/slide"/><Relationship Id="rId65" Target="slides/slide36.xml" Type="http://schemas.openxmlformats.org/officeDocument/2006/relationships/slide"/><Relationship Id="rId66" Target="slides/slide37.xml" Type="http://schemas.openxmlformats.org/officeDocument/2006/relationships/slide"/><Relationship Id="rId67" Target="slides/slide38.xml" Type="http://schemas.openxmlformats.org/officeDocument/2006/relationships/slide"/><Relationship Id="rId68" Target="slides/slide39.xml" Type="http://schemas.openxmlformats.org/officeDocument/2006/relationships/slide"/><Relationship Id="rId69" Target="slides/slide40.xml" Type="http://schemas.openxmlformats.org/officeDocument/2006/relationships/slide"/><Relationship Id="rId7" Target="fonts/font7.fntdata" Type="http://schemas.openxmlformats.org/officeDocument/2006/relationships/font"/><Relationship Id="rId70" Target="slides/slide41.xml" Type="http://schemas.openxmlformats.org/officeDocument/2006/relationships/slide"/><Relationship Id="rId71" Target="slides/slide42.xml" Type="http://schemas.openxmlformats.org/officeDocument/2006/relationships/slide"/><Relationship Id="rId72" Target="slides/slide43.xml" Type="http://schemas.openxmlformats.org/officeDocument/2006/relationships/slide"/><Relationship Id="rId73" Target="slides/slide44.xml" Type="http://schemas.openxmlformats.org/officeDocument/2006/relationships/slide"/><Relationship Id="rId74" Target="slides/slide45.xml" Type="http://schemas.openxmlformats.org/officeDocument/2006/relationships/slide"/><Relationship Id="rId75" Target="slides/slide46.xml" Type="http://schemas.openxmlformats.org/officeDocument/2006/relationships/slide"/><Relationship Id="rId76" Target="slides/slide47.xml" Type="http://schemas.openxmlformats.org/officeDocument/2006/relationships/slide"/><Relationship Id="rId77" Target="slides/slide48.xml" Type="http://schemas.openxmlformats.org/officeDocument/2006/relationships/slide"/><Relationship Id="rId78" Target="slides/slide49.xml" Type="http://schemas.openxmlformats.org/officeDocument/2006/relationships/slide"/><Relationship Id="rId79" Target="slides/slide50.xml" Type="http://schemas.openxmlformats.org/officeDocument/2006/relationships/slide"/><Relationship Id="rId8" Target="fonts/font8.fntdata" Type="http://schemas.openxmlformats.org/officeDocument/2006/relationships/font"/><Relationship Id="rId80" Target="slides/slide51.xml" Type="http://schemas.openxmlformats.org/officeDocument/2006/relationships/slide"/><Relationship Id="rId81" Target="slides/slide52.xml" Type="http://schemas.openxmlformats.org/officeDocument/2006/relationships/slide"/><Relationship Id="rId82" Target="slides/slide53.xml" Type="http://schemas.openxmlformats.org/officeDocument/2006/relationships/slide"/><Relationship Id="rId83" Target="slides/slide54.xml" Type="http://schemas.openxmlformats.org/officeDocument/2006/relationships/slide"/><Relationship Id="rId84" Target="slides/slide55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01605" y="4152900"/>
            <a:ext cx="14284790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9999">
                <a:solidFill>
                  <a:srgbClr val="FFFFFF"/>
                </a:solidFill>
                <a:latin typeface="Saira Condensed Medium"/>
              </a:rPr>
              <a:t>CODE THE PIXELS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86948" y="1095375"/>
            <a:ext cx="11514104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TT Commons Pro Expanded"/>
              </a:rPr>
              <a:t>Electronics and Robotics Club, IIT Bombay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3386948" y="1796172"/>
            <a:ext cx="1151410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3153073" y="5486400"/>
            <a:ext cx="119818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An introduction to IMAGE 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54304" y="8371205"/>
            <a:ext cx="539844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u="sng" sz="5199">
                <a:solidFill>
                  <a:srgbClr val="FFDE59"/>
                </a:solidFill>
                <a:latin typeface="Open Sans"/>
              </a:rPr>
              <a:t>http://bit.ly/erc-ip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39472" y="314999"/>
            <a:ext cx="11809057" cy="96570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02375" y="4194175"/>
            <a:ext cx="6483251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Saira Condensed Bold"/>
              </a:rPr>
              <a:t>OpenCV Basics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8289" b="0"/>
          <a:stretch>
            <a:fillRect/>
          </a:stretch>
        </p:blipFill>
        <p:spPr>
          <a:xfrm flipH="false" flipV="false" rot="0">
            <a:off x="234097" y="3225146"/>
            <a:ext cx="10469482" cy="632844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56047" y="1218160"/>
            <a:ext cx="9425583" cy="8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9"/>
              </a:lnSpc>
              <a:spcBef>
                <a:spcPct val="0"/>
              </a:spcBef>
            </a:pPr>
            <a:r>
              <a:rPr lang="en-US" sz="5185">
                <a:solidFill>
                  <a:srgbClr val="FFDE59"/>
                </a:solidFill>
                <a:latin typeface="Open Sans Light Bold"/>
              </a:rPr>
              <a:t>Reading an Image in OpenCV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37230" y="3148946"/>
            <a:ext cx="6786480" cy="536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04"/>
              </a:lnSpc>
              <a:spcBef>
                <a:spcPct val="0"/>
              </a:spcBef>
            </a:pPr>
            <a:r>
              <a:rPr lang="en-US" sz="3789">
                <a:solidFill>
                  <a:srgbClr val="FFDE59"/>
                </a:solidFill>
                <a:latin typeface="Open Sans Light"/>
              </a:rPr>
              <a:t>c</a:t>
            </a:r>
            <a:r>
              <a:rPr lang="en-US" sz="3789">
                <a:solidFill>
                  <a:srgbClr val="FFDE59"/>
                </a:solidFill>
                <a:latin typeface="Open Sans Light"/>
              </a:rPr>
              <a:t>v2.imread(file_name, flag)</a:t>
            </a:r>
          </a:p>
          <a:p>
            <a:pPr>
              <a:lnSpc>
                <a:spcPts val="5304"/>
              </a:lnSpc>
              <a:spcBef>
                <a:spcPct val="0"/>
              </a:spcBef>
            </a:pPr>
          </a:p>
          <a:p>
            <a:pPr>
              <a:lnSpc>
                <a:spcPts val="5304"/>
              </a:lnSpc>
              <a:spcBef>
                <a:spcPct val="0"/>
              </a:spcBef>
            </a:pPr>
          </a:p>
          <a:p>
            <a:pPr>
              <a:lnSpc>
                <a:spcPts val="5304"/>
              </a:lnSpc>
              <a:spcBef>
                <a:spcPct val="0"/>
              </a:spcBef>
            </a:pPr>
            <a:r>
              <a:rPr lang="en-US" sz="3789">
                <a:solidFill>
                  <a:srgbClr val="FFDE59"/>
                </a:solidFill>
                <a:latin typeface="Open Sans Light"/>
              </a:rPr>
              <a:t>FLAG:</a:t>
            </a:r>
          </a:p>
          <a:p>
            <a:pPr>
              <a:lnSpc>
                <a:spcPts val="5304"/>
              </a:lnSpc>
              <a:spcBef>
                <a:spcPct val="0"/>
              </a:spcBef>
            </a:pPr>
            <a:r>
              <a:rPr lang="en-US" sz="3789">
                <a:solidFill>
                  <a:srgbClr val="FFFFFF"/>
                </a:solidFill>
                <a:latin typeface="Open Sans Light"/>
              </a:rPr>
              <a:t>0 - Grayscale</a:t>
            </a:r>
          </a:p>
          <a:p>
            <a:pPr>
              <a:lnSpc>
                <a:spcPts val="5304"/>
              </a:lnSpc>
              <a:spcBef>
                <a:spcPct val="0"/>
              </a:spcBef>
            </a:pPr>
            <a:r>
              <a:rPr lang="en-US" sz="3789">
                <a:solidFill>
                  <a:srgbClr val="FFFFFF"/>
                </a:solidFill>
                <a:latin typeface="Open Sans Light"/>
              </a:rPr>
              <a:t>1 - Coloured(BGR) image</a:t>
            </a:r>
          </a:p>
          <a:p>
            <a:pPr>
              <a:lnSpc>
                <a:spcPts val="5304"/>
              </a:lnSpc>
              <a:spcBef>
                <a:spcPct val="0"/>
              </a:spcBef>
            </a:pPr>
            <a:r>
              <a:rPr lang="en-US" sz="3789">
                <a:solidFill>
                  <a:srgbClr val="FFFFFF"/>
                </a:solidFill>
                <a:latin typeface="Open Sans Light"/>
              </a:rPr>
              <a:t>-1 - Coloured image with alpha channels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95474" y="3846344"/>
            <a:ext cx="10653774" cy="48001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5474" y="1304759"/>
            <a:ext cx="8448526" cy="78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9"/>
              </a:lnSpc>
              <a:spcBef>
                <a:spcPct val="0"/>
              </a:spcBef>
            </a:pPr>
            <a:r>
              <a:rPr lang="en-US" sz="4585">
                <a:solidFill>
                  <a:srgbClr val="FFDE59"/>
                </a:solidFill>
                <a:latin typeface="Open Sans Light Bold"/>
              </a:rPr>
              <a:t>Showing an Image in OpenCV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26698" y="3779669"/>
            <a:ext cx="6461302" cy="457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9"/>
              </a:lnSpc>
              <a:spcBef>
                <a:spcPct val="0"/>
              </a:spcBef>
            </a:pPr>
            <a:r>
              <a:rPr lang="en-US" sz="3235">
                <a:solidFill>
                  <a:srgbClr val="FFDE59"/>
                </a:solidFill>
                <a:latin typeface="Open Sans Light"/>
              </a:rPr>
              <a:t>cv2.imshow(Window_name, Image)</a:t>
            </a:r>
          </a:p>
          <a:p>
            <a:pPr>
              <a:lnSpc>
                <a:spcPts val="4529"/>
              </a:lnSpc>
              <a:spcBef>
                <a:spcPct val="0"/>
              </a:spcBef>
            </a:pPr>
          </a:p>
          <a:p>
            <a:pPr>
              <a:lnSpc>
                <a:spcPts val="4529"/>
              </a:lnSpc>
              <a:spcBef>
                <a:spcPct val="0"/>
              </a:spcBef>
            </a:pPr>
          </a:p>
          <a:p>
            <a:pPr>
              <a:lnSpc>
                <a:spcPts val="4529"/>
              </a:lnSpc>
              <a:spcBef>
                <a:spcPct val="0"/>
              </a:spcBef>
            </a:pPr>
            <a:r>
              <a:rPr lang="en-US" sz="3235">
                <a:solidFill>
                  <a:srgbClr val="FFDE59"/>
                </a:solidFill>
                <a:latin typeface="Open Sans Light"/>
              </a:rPr>
              <a:t>Window_name:</a:t>
            </a:r>
          </a:p>
          <a:p>
            <a:pPr>
              <a:lnSpc>
                <a:spcPts val="4529"/>
              </a:lnSpc>
              <a:spcBef>
                <a:spcPct val="0"/>
              </a:spcBef>
            </a:pPr>
            <a:r>
              <a:rPr lang="en-US" sz="3235">
                <a:solidFill>
                  <a:srgbClr val="FFFFFF"/>
                </a:solidFill>
                <a:latin typeface="Open Sans Light"/>
              </a:rPr>
              <a:t>Name displayed on the display</a:t>
            </a:r>
          </a:p>
          <a:p>
            <a:pPr>
              <a:lnSpc>
                <a:spcPts val="4529"/>
              </a:lnSpc>
              <a:spcBef>
                <a:spcPct val="0"/>
              </a:spcBef>
            </a:pPr>
          </a:p>
          <a:p>
            <a:pPr>
              <a:lnSpc>
                <a:spcPts val="4529"/>
              </a:lnSpc>
              <a:spcBef>
                <a:spcPct val="0"/>
              </a:spcBef>
            </a:pPr>
            <a:r>
              <a:rPr lang="en-US" sz="3235">
                <a:solidFill>
                  <a:srgbClr val="FFDE59"/>
                </a:solidFill>
                <a:latin typeface="Open Sans Light"/>
              </a:rPr>
              <a:t>Image:</a:t>
            </a:r>
          </a:p>
          <a:p>
            <a:pPr>
              <a:lnSpc>
                <a:spcPts val="4529"/>
              </a:lnSpc>
              <a:spcBef>
                <a:spcPct val="0"/>
              </a:spcBef>
            </a:pPr>
            <a:r>
              <a:rPr lang="en-US" sz="3235">
                <a:solidFill>
                  <a:srgbClr val="FFFFFF"/>
                </a:solidFill>
                <a:latin typeface="Open Sans Light"/>
              </a:rPr>
              <a:t>The image to be showed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7139" y="3533534"/>
            <a:ext cx="10960603" cy="50037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27139" y="942975"/>
            <a:ext cx="8264723" cy="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9"/>
              </a:lnSpc>
              <a:spcBef>
                <a:spcPct val="0"/>
              </a:spcBef>
            </a:pPr>
            <a:r>
              <a:rPr lang="en-US" sz="4485">
                <a:solidFill>
                  <a:srgbClr val="FFDE59"/>
                </a:solidFill>
                <a:latin typeface="Open Sans Light Bold"/>
              </a:rPr>
              <a:t>Showing an Image in OpenCV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17972" y="3249493"/>
            <a:ext cx="5825769" cy="600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FFDE59"/>
                </a:solidFill>
                <a:latin typeface="Open Sans Light"/>
              </a:rPr>
              <a:t>cv2.waitKey(delay)</a:t>
            </a:r>
          </a:p>
          <a:p>
            <a:pPr>
              <a:lnSpc>
                <a:spcPts val="3671"/>
              </a:lnSpc>
              <a:spcBef>
                <a:spcPct val="0"/>
              </a:spcBef>
            </a:pPr>
          </a:p>
          <a:p>
            <a:pPr>
              <a:lnSpc>
                <a:spcPts val="3671"/>
              </a:lnSpc>
              <a:spcBef>
                <a:spcPct val="0"/>
              </a:spcBef>
            </a:pPr>
          </a:p>
          <a:p>
            <a:pPr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FFDE59"/>
                </a:solidFill>
                <a:latin typeface="Open Sans Light"/>
              </a:rPr>
              <a:t>delay:</a:t>
            </a:r>
          </a:p>
          <a:p>
            <a:pPr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Open Sans Light"/>
              </a:rPr>
              <a:t>How much time(msec.) to wait before closing the window</a:t>
            </a:r>
          </a:p>
          <a:p>
            <a:pPr>
              <a:lnSpc>
                <a:spcPts val="3671"/>
              </a:lnSpc>
              <a:spcBef>
                <a:spcPct val="0"/>
              </a:spcBef>
            </a:pPr>
          </a:p>
          <a:p>
            <a:pPr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Open Sans Light"/>
              </a:rPr>
              <a:t>0: don’t close automatically</a:t>
            </a:r>
          </a:p>
          <a:p>
            <a:pPr>
              <a:lnSpc>
                <a:spcPts val="3671"/>
              </a:lnSpc>
              <a:spcBef>
                <a:spcPct val="0"/>
              </a:spcBef>
            </a:pPr>
          </a:p>
          <a:p>
            <a:pPr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FFDE59"/>
                </a:solidFill>
                <a:latin typeface="Open Sans Light"/>
              </a:rPr>
              <a:t>returns:</a:t>
            </a:r>
          </a:p>
          <a:p>
            <a:pPr>
              <a:lnSpc>
                <a:spcPts val="3671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Open Sans Light"/>
              </a:rPr>
              <a:t>Returns the ASCII value of the key pressed.</a:t>
            </a:r>
          </a:p>
          <a:p>
            <a:pPr>
              <a:lnSpc>
                <a:spcPts val="36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9178" y="3106982"/>
            <a:ext cx="9981384" cy="615131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67753" y="933450"/>
            <a:ext cx="9202341" cy="78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9"/>
              </a:lnSpc>
              <a:spcBef>
                <a:spcPct val="0"/>
              </a:spcBef>
            </a:pPr>
            <a:r>
              <a:rPr lang="en-US" sz="4585">
                <a:solidFill>
                  <a:srgbClr val="FFDE59"/>
                </a:solidFill>
                <a:latin typeface="Open Sans Light Bold"/>
              </a:rPr>
              <a:t>Changing between Color Spaces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89518" y="2374560"/>
            <a:ext cx="6443312" cy="504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  <a:spcBef>
                <a:spcPct val="0"/>
              </a:spcBef>
            </a:pPr>
            <a:r>
              <a:rPr lang="en-US" sz="2610">
                <a:solidFill>
                  <a:srgbClr val="FFDE59"/>
                </a:solidFill>
                <a:latin typeface="Open Sans Light"/>
              </a:rPr>
              <a:t>cv2.cvtColor(src, code)</a:t>
            </a:r>
          </a:p>
          <a:p>
            <a:pPr>
              <a:lnSpc>
                <a:spcPts val="3654"/>
              </a:lnSpc>
              <a:spcBef>
                <a:spcPct val="0"/>
              </a:spcBef>
            </a:pPr>
          </a:p>
          <a:p>
            <a:pPr>
              <a:lnSpc>
                <a:spcPts val="3654"/>
              </a:lnSpc>
              <a:spcBef>
                <a:spcPct val="0"/>
              </a:spcBef>
            </a:pPr>
          </a:p>
          <a:p>
            <a:pPr>
              <a:lnSpc>
                <a:spcPts val="3654"/>
              </a:lnSpc>
              <a:spcBef>
                <a:spcPct val="0"/>
              </a:spcBef>
            </a:pPr>
            <a:r>
              <a:rPr lang="en-US" sz="2610">
                <a:solidFill>
                  <a:srgbClr val="FFDE59"/>
                </a:solidFill>
                <a:latin typeface="Open Sans Light"/>
              </a:rPr>
              <a:t>src:</a:t>
            </a:r>
          </a:p>
          <a:p>
            <a:pPr>
              <a:lnSpc>
                <a:spcPts val="365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ns Light"/>
              </a:rPr>
              <a:t>Source image</a:t>
            </a:r>
          </a:p>
          <a:p>
            <a:pPr>
              <a:lnSpc>
                <a:spcPts val="3654"/>
              </a:lnSpc>
              <a:spcBef>
                <a:spcPct val="0"/>
              </a:spcBef>
            </a:pPr>
          </a:p>
          <a:p>
            <a:pPr>
              <a:lnSpc>
                <a:spcPts val="3654"/>
              </a:lnSpc>
              <a:spcBef>
                <a:spcPct val="0"/>
              </a:spcBef>
            </a:pPr>
            <a:r>
              <a:rPr lang="en-US" sz="2610">
                <a:solidFill>
                  <a:srgbClr val="FFDE59"/>
                </a:solidFill>
                <a:latin typeface="Open Sans Light"/>
              </a:rPr>
              <a:t>code:</a:t>
            </a:r>
          </a:p>
          <a:p>
            <a:pPr>
              <a:lnSpc>
                <a:spcPts val="365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ns Light"/>
              </a:rPr>
              <a:t>Code to specify the change in color space</a:t>
            </a:r>
          </a:p>
          <a:p>
            <a:pPr>
              <a:lnSpc>
                <a:spcPts val="365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ns Light"/>
              </a:rPr>
              <a:t>General Format:</a:t>
            </a:r>
          </a:p>
          <a:p>
            <a:pPr>
              <a:lnSpc>
                <a:spcPts val="365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Open Sans Light"/>
              </a:rPr>
              <a:t> COLOR_&lt;current&gt;2&lt;wanted&gt;</a:t>
            </a:r>
          </a:p>
          <a:p>
            <a:pPr>
              <a:lnSpc>
                <a:spcPts val="365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089518" y="7895844"/>
            <a:ext cx="5911180" cy="90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u="sng" sz="2610">
                <a:solidFill>
                  <a:srgbClr val="FFFFFF"/>
                </a:solidFill>
                <a:latin typeface="Open Sans Light"/>
              </a:rPr>
              <a:t>https://docs.opencv.org/3.4/d8/d01/group__imgproc__color__conversions.html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278341"/>
            <a:ext cx="15934024" cy="155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78"/>
              </a:lnSpc>
              <a:spcBef>
                <a:spcPct val="0"/>
              </a:spcBef>
            </a:pPr>
            <a:r>
              <a:rPr lang="en-US" sz="9127">
                <a:solidFill>
                  <a:srgbClr val="FFFFFF"/>
                </a:solidFill>
                <a:latin typeface="Saira Condensed Bold"/>
              </a:rPr>
              <a:t>Real Processing Starts Now!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63068" y="3803536"/>
            <a:ext cx="5826843" cy="155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78"/>
              </a:lnSpc>
              <a:spcBef>
                <a:spcPct val="0"/>
              </a:spcBef>
            </a:pPr>
            <a:r>
              <a:rPr lang="en-US" sz="9127">
                <a:solidFill>
                  <a:srgbClr val="FFFFFF"/>
                </a:solidFill>
                <a:latin typeface="Saira Condensed Bold"/>
              </a:rPr>
              <a:t>Thresholding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4547" y="3401991"/>
            <a:ext cx="5269768" cy="41474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672385" y="3401991"/>
            <a:ext cx="5230153" cy="411626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752855" y="3397585"/>
            <a:ext cx="5235752" cy="412067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29437" y="464185"/>
            <a:ext cx="1428221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DE59"/>
                </a:solidFill>
                <a:latin typeface="Open Sans Bold"/>
              </a:rPr>
              <a:t>Pendulum Tracking using Thresholding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283311" y="2671298"/>
            <a:ext cx="8917186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52216" indent="-626108" lvl="1">
              <a:lnSpc>
                <a:spcPts val="8119"/>
              </a:lnSpc>
              <a:buFont typeface="Arial"/>
              <a:buChar char="•"/>
            </a:pPr>
            <a:r>
              <a:rPr lang="en-US" sz="5799">
                <a:solidFill>
                  <a:srgbClr val="FFDE59"/>
                </a:solidFill>
                <a:latin typeface="Open Sans Bold"/>
              </a:rPr>
              <a:t> Simple Thresholding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83311" y="4709607"/>
            <a:ext cx="9721379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52216" indent="-626108" lvl="1">
              <a:lnSpc>
                <a:spcPts val="8119"/>
              </a:lnSpc>
              <a:buFont typeface="Arial"/>
              <a:buChar char="•"/>
            </a:pPr>
            <a:r>
              <a:rPr lang="en-US" sz="5799">
                <a:solidFill>
                  <a:srgbClr val="FFDE59"/>
                </a:solidFill>
                <a:latin typeface="Open Sans Bold"/>
              </a:rPr>
              <a:t> </a:t>
            </a:r>
            <a:r>
              <a:rPr lang="en-US" u="none" sz="5799">
                <a:solidFill>
                  <a:srgbClr val="FFDE59"/>
                </a:solidFill>
                <a:latin typeface="Open Sans Bold"/>
              </a:rPr>
              <a:t>Adaptive Thresholding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53767" y="2235200"/>
            <a:ext cx="13542466" cy="702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Light"/>
              </a:rPr>
              <a:t> What are Images and What is Image Processing? 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999">
                <a:solidFill>
                  <a:srgbClr val="FFFFFF"/>
                </a:solidFill>
                <a:latin typeface="Arimo"/>
              </a:rPr>
              <a:t>Reading images and videos in OpenCV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999">
                <a:solidFill>
                  <a:srgbClr val="FFFFFF"/>
                </a:solidFill>
                <a:latin typeface="Arimo"/>
              </a:rPr>
              <a:t>Thresholding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999">
                <a:solidFill>
                  <a:srgbClr val="FFFFFF"/>
                </a:solidFill>
                <a:latin typeface="Arimo"/>
              </a:rPr>
              <a:t>Colour/Object Detection using OpenCV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999">
                <a:solidFill>
                  <a:srgbClr val="FFFFFF"/>
                </a:solidFill>
                <a:latin typeface="Arimo"/>
              </a:rPr>
              <a:t>Blurring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999">
                <a:solidFill>
                  <a:srgbClr val="FFFFFF"/>
                </a:solidFill>
                <a:latin typeface="Arimo"/>
              </a:rPr>
              <a:t>Morphology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999">
                <a:solidFill>
                  <a:srgbClr val="FFFFFF"/>
                </a:solidFill>
                <a:latin typeface="Arimo"/>
              </a:rPr>
              <a:t>Edge Detection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999">
                <a:solidFill>
                  <a:srgbClr val="FFFFFF"/>
                </a:solidFill>
                <a:latin typeface="Arimo"/>
              </a:rPr>
              <a:t>Contours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999">
                <a:solidFill>
                  <a:srgbClr val="FFFFFF"/>
                </a:solidFill>
                <a:latin typeface="Arimo"/>
              </a:rPr>
              <a:t>Applications and Uses of Image Processing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3999">
                <a:solidFill>
                  <a:srgbClr val="FFFFFF"/>
                </a:solidFill>
                <a:latin typeface="Arimo"/>
              </a:rPr>
              <a:t>Going “Deep"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88113" y="508952"/>
            <a:ext cx="3711773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DE59"/>
                </a:solidFill>
                <a:latin typeface="Roboto"/>
              </a:rPr>
              <a:t>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667" t="0" r="1175" b="0"/>
          <a:stretch>
            <a:fillRect/>
          </a:stretch>
        </p:blipFill>
        <p:spPr>
          <a:xfrm flipH="false" flipV="false" rot="0">
            <a:off x="8308476" y="205236"/>
            <a:ext cx="8950824" cy="987652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5154" y="2377679"/>
            <a:ext cx="7884628" cy="451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5"/>
              </a:lnSpc>
            </a:pPr>
            <a:r>
              <a:rPr lang="en-US" sz="6425">
                <a:solidFill>
                  <a:srgbClr val="FFDE59"/>
                </a:solidFill>
                <a:latin typeface="Open Sans Bold"/>
              </a:rPr>
              <a:t>5 types of thresholding supported by openCV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50808" y="2289067"/>
            <a:ext cx="9901684" cy="57088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57926" y="3262977"/>
            <a:ext cx="7557768" cy="432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2002" indent="-441001" lvl="1">
              <a:lnSpc>
                <a:spcPts val="5719"/>
              </a:lnSpc>
              <a:buFont typeface="Arial"/>
              <a:buChar char="•"/>
            </a:pPr>
            <a:r>
              <a:rPr lang="en-US" sz="4085">
                <a:solidFill>
                  <a:srgbClr val="FFFFFF"/>
                </a:solidFill>
                <a:latin typeface="Arimo"/>
              </a:rPr>
              <a:t>Replace each pixel with some value depending on a given threshold.</a:t>
            </a:r>
          </a:p>
          <a:p>
            <a:pPr marL="882002" indent="-441001" lvl="1">
              <a:lnSpc>
                <a:spcPts val="5719"/>
              </a:lnSpc>
              <a:buFont typeface="Arial"/>
              <a:buChar char="•"/>
            </a:pPr>
            <a:r>
              <a:rPr lang="en-US" sz="4085">
                <a:solidFill>
                  <a:srgbClr val="FFFFFF"/>
                </a:solidFill>
                <a:latin typeface="Arimo"/>
              </a:rPr>
              <a:t>Converts the grayscale image to binary image.</a:t>
            </a:r>
          </a:p>
          <a:p>
            <a:pPr>
              <a:lnSpc>
                <a:spcPts val="57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64185"/>
            <a:ext cx="7473628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DE59"/>
                </a:solidFill>
                <a:latin typeface="Open Sans Bold"/>
              </a:rPr>
              <a:t>Simple Thresholding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5414" r="0" b="328"/>
          <a:stretch>
            <a:fillRect/>
          </a:stretch>
        </p:blipFill>
        <p:spPr>
          <a:xfrm flipH="false" flipV="false" rot="0">
            <a:off x="2893451" y="7075107"/>
            <a:ext cx="11104054" cy="286510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99036" y="23495"/>
            <a:ext cx="12352294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DE59"/>
                </a:solidFill>
                <a:latin typeface="Open Sans Bold"/>
              </a:rPr>
              <a:t>Simple Thresholding - OpenCV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3888" y="1306632"/>
            <a:ext cx="12317455" cy="594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2"/>
              </a:lnSpc>
            </a:pPr>
            <a:r>
              <a:rPr lang="en-US" sz="3185">
                <a:solidFill>
                  <a:srgbClr val="FFDE5A"/>
                </a:solidFill>
                <a:latin typeface="Open Sans Light Bold"/>
              </a:rPr>
              <a:t>cv2.threshold(src, thresh, maxval, type)</a:t>
            </a:r>
          </a:p>
          <a:p>
            <a:pPr algn="just">
              <a:lnSpc>
                <a:spcPts val="3312"/>
              </a:lnSpc>
            </a:pPr>
          </a:p>
          <a:p>
            <a:pPr algn="just">
              <a:lnSpc>
                <a:spcPts val="3312"/>
              </a:lnSpc>
            </a:pPr>
            <a:r>
              <a:rPr lang="en-US" sz="3185">
                <a:solidFill>
                  <a:srgbClr val="FFDE59"/>
                </a:solidFill>
                <a:latin typeface="Arimo Bold"/>
              </a:rPr>
              <a:t>src:</a:t>
            </a:r>
          </a:p>
          <a:p>
            <a:pPr algn="just">
              <a:lnSpc>
                <a:spcPts val="3312"/>
              </a:lnSpc>
            </a:pPr>
            <a:r>
              <a:rPr lang="en-US" sz="3185">
                <a:solidFill>
                  <a:srgbClr val="FFFFFF"/>
                </a:solidFill>
                <a:latin typeface="Arimo"/>
              </a:rPr>
              <a:t>The (grayscale) image to be thresholded</a:t>
            </a:r>
          </a:p>
          <a:p>
            <a:pPr algn="just">
              <a:lnSpc>
                <a:spcPts val="3312"/>
              </a:lnSpc>
            </a:pPr>
          </a:p>
          <a:p>
            <a:pPr algn="just">
              <a:lnSpc>
                <a:spcPts val="3312"/>
              </a:lnSpc>
            </a:pPr>
            <a:r>
              <a:rPr lang="en-US" sz="3185">
                <a:solidFill>
                  <a:srgbClr val="FFDE59"/>
                </a:solidFill>
                <a:latin typeface="Arimo Bold"/>
              </a:rPr>
              <a:t>thresh:</a:t>
            </a:r>
          </a:p>
          <a:p>
            <a:pPr algn="just">
              <a:lnSpc>
                <a:spcPts val="3312"/>
              </a:lnSpc>
            </a:pPr>
            <a:r>
              <a:rPr lang="en-US" sz="3185">
                <a:solidFill>
                  <a:srgbClr val="FFFFFF"/>
                </a:solidFill>
                <a:latin typeface="Arimo"/>
              </a:rPr>
              <a:t>The threshold to be used</a:t>
            </a:r>
          </a:p>
          <a:p>
            <a:pPr algn="just">
              <a:lnSpc>
                <a:spcPts val="3624"/>
              </a:lnSpc>
            </a:pPr>
          </a:p>
          <a:p>
            <a:pPr algn="just">
              <a:lnSpc>
                <a:spcPts val="3312"/>
              </a:lnSpc>
            </a:pPr>
            <a:r>
              <a:rPr lang="en-US" sz="3185">
                <a:solidFill>
                  <a:srgbClr val="FFDE59"/>
                </a:solidFill>
                <a:latin typeface="Arimo Bold"/>
              </a:rPr>
              <a:t>maxval:</a:t>
            </a:r>
          </a:p>
          <a:p>
            <a:pPr algn="just">
              <a:lnSpc>
                <a:spcPts val="3312"/>
              </a:lnSpc>
            </a:pPr>
            <a:r>
              <a:rPr lang="en-US" sz="3185">
                <a:solidFill>
                  <a:srgbClr val="FFFFFF"/>
                </a:solidFill>
                <a:latin typeface="Arimo"/>
              </a:rPr>
              <a:t>The maximum value to be used in THRESH_BINARY</a:t>
            </a:r>
          </a:p>
          <a:p>
            <a:pPr algn="just">
              <a:lnSpc>
                <a:spcPts val="3312"/>
              </a:lnSpc>
            </a:pPr>
          </a:p>
          <a:p>
            <a:pPr algn="just">
              <a:lnSpc>
                <a:spcPts val="3312"/>
              </a:lnSpc>
            </a:pPr>
            <a:r>
              <a:rPr lang="en-US" sz="3185">
                <a:solidFill>
                  <a:srgbClr val="FFDE59"/>
                </a:solidFill>
                <a:latin typeface="Arimo Bold"/>
              </a:rPr>
              <a:t>type:</a:t>
            </a:r>
          </a:p>
          <a:p>
            <a:pPr algn="just">
              <a:lnSpc>
                <a:spcPts val="3312"/>
              </a:lnSpc>
            </a:pPr>
            <a:r>
              <a:rPr lang="en-US" sz="3185">
                <a:solidFill>
                  <a:srgbClr val="FFFFFF"/>
                </a:solidFill>
                <a:latin typeface="Arimo"/>
              </a:rPr>
              <a:t>Type of thresholding to be used</a:t>
            </a:r>
          </a:p>
          <a:p>
            <a:pPr algn="just">
              <a:lnSpc>
                <a:spcPts val="3520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51891" y="1546892"/>
            <a:ext cx="17384218" cy="476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7697" indent="-343849" lvl="1">
              <a:lnSpc>
                <a:spcPts val="3822"/>
              </a:lnSpc>
              <a:buFont typeface="Arial"/>
              <a:buChar char="•"/>
            </a:pPr>
            <a:r>
              <a:rPr lang="en-US" spc="128" sz="3185">
                <a:solidFill>
                  <a:srgbClr val="FFFFFF"/>
                </a:solidFill>
                <a:latin typeface="Arimo"/>
              </a:rPr>
              <a:t>Adaptive thresholding chooses a threshold for a pixel based on its neighboring pixels</a:t>
            </a:r>
          </a:p>
          <a:p>
            <a:pPr marL="687697" indent="-343849" lvl="1">
              <a:lnSpc>
                <a:spcPts val="3822"/>
              </a:lnSpc>
              <a:buFont typeface="Arial"/>
              <a:buChar char="•"/>
            </a:pPr>
            <a:r>
              <a:rPr lang="en-US" spc="128" sz="3185">
                <a:solidFill>
                  <a:srgbClr val="FFFFFF"/>
                </a:solidFill>
                <a:latin typeface="Arimo"/>
              </a:rPr>
              <a:t>There are two ways to calculate this threshold:</a:t>
            </a:r>
          </a:p>
          <a:p>
            <a:pPr marL="1375394" indent="-458465" lvl="2">
              <a:lnSpc>
                <a:spcPts val="3822"/>
              </a:lnSpc>
              <a:buFont typeface="Arial"/>
              <a:buChar char="⚬"/>
            </a:pPr>
            <a:r>
              <a:rPr lang="en-US" spc="128" sz="3185">
                <a:solidFill>
                  <a:srgbClr val="FFFFFF"/>
                </a:solidFill>
                <a:latin typeface="Arimo"/>
              </a:rPr>
              <a:t>Using mean: Given a window size (let’s say 5 ✕ 5) we calculated the mean for all pixels in that window and then use that a threshold. Note that you will need to specify what type of thresholding you need(one of the 5 types discussed before)</a:t>
            </a:r>
          </a:p>
          <a:p>
            <a:pPr marL="1375394" indent="-458465" lvl="2">
              <a:lnSpc>
                <a:spcPts val="3822"/>
              </a:lnSpc>
              <a:buFont typeface="Arial"/>
              <a:buChar char="⚬"/>
            </a:pPr>
            <a:r>
              <a:rPr lang="en-US" spc="128" sz="3185">
                <a:solidFill>
                  <a:srgbClr val="FFFFFF"/>
                </a:solidFill>
                <a:latin typeface="Arimo"/>
              </a:rPr>
              <a:t>Using weighted mean: This is similar as above only that weights are chosen from a normal distribution</a:t>
            </a:r>
          </a:p>
          <a:p>
            <a:pPr>
              <a:lnSpc>
                <a:spcPts val="3822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25" t="8999" r="25" b="0"/>
          <a:stretch>
            <a:fillRect/>
          </a:stretch>
        </p:blipFill>
        <p:spPr>
          <a:xfrm flipH="false" flipV="false" rot="0">
            <a:off x="451891" y="8600610"/>
            <a:ext cx="17640900" cy="131538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560807">
            <a:off x="1396509" y="7771756"/>
            <a:ext cx="5690823" cy="108151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715866">
            <a:off x="3176489" y="7794060"/>
            <a:ext cx="4710530" cy="89521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99036" y="23495"/>
            <a:ext cx="12352294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DE59"/>
                </a:solidFill>
                <a:latin typeface="Open Sans Bold"/>
              </a:rPr>
              <a:t>Adaptive Thresholding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8736" y="6766592"/>
            <a:ext cx="16570528" cy="521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085">
                <a:solidFill>
                  <a:srgbClr val="FFFFFF"/>
                </a:solidFill>
                <a:latin typeface="Open Sans Light"/>
              </a:rPr>
              <a:t>Src   maxValue     adaptiveMethod    thresholdType(only binary ones allowed)   blockSize    C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715866">
            <a:off x="5141012" y="7765548"/>
            <a:ext cx="4710530" cy="89521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715866">
            <a:off x="9032117" y="7765548"/>
            <a:ext cx="4710530" cy="89521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4985464">
            <a:off x="14793606" y="8023853"/>
            <a:ext cx="1698737" cy="32283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6164545">
            <a:off x="15637400" y="8004860"/>
            <a:ext cx="1874485" cy="3562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103" t="0" r="2820" b="75046"/>
          <a:stretch>
            <a:fillRect/>
          </a:stretch>
        </p:blipFill>
        <p:spPr>
          <a:xfrm flipH="false" flipV="false" rot="0">
            <a:off x="0" y="2610151"/>
            <a:ext cx="6400340" cy="35529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2888" t="25304" r="0" b="48272"/>
          <a:stretch>
            <a:fillRect/>
          </a:stretch>
        </p:blipFill>
        <p:spPr>
          <a:xfrm flipH="false" flipV="false" rot="0">
            <a:off x="6400340" y="2610151"/>
            <a:ext cx="6239499" cy="35529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3493" t="52329" r="0" b="19849"/>
          <a:stretch>
            <a:fillRect/>
          </a:stretch>
        </p:blipFill>
        <p:spPr>
          <a:xfrm flipH="false" flipV="false" rot="0">
            <a:off x="12639840" y="2610151"/>
            <a:ext cx="5911698" cy="356661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82166" r="0" b="0"/>
          <a:stretch>
            <a:fillRect/>
          </a:stretch>
        </p:blipFill>
        <p:spPr>
          <a:xfrm flipH="false" flipV="false" rot="0">
            <a:off x="4283963" y="6525377"/>
            <a:ext cx="8972105" cy="33484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53291" y="3765152"/>
            <a:ext cx="7381418" cy="155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78"/>
              </a:lnSpc>
              <a:spcBef>
                <a:spcPct val="0"/>
              </a:spcBef>
            </a:pPr>
            <a:r>
              <a:rPr lang="en-US" sz="9127">
                <a:solidFill>
                  <a:srgbClr val="FFFFFF"/>
                </a:solidFill>
                <a:latin typeface="Saira Condensed Bold"/>
              </a:rPr>
              <a:t>Color Detection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188" t="2632" r="0" b="0"/>
          <a:stretch>
            <a:fillRect/>
          </a:stretch>
        </p:blipFill>
        <p:spPr>
          <a:xfrm flipH="false" flipV="false" rot="0">
            <a:off x="288334" y="2728903"/>
            <a:ext cx="8577980" cy="567855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537" r="0" b="1537"/>
          <a:stretch>
            <a:fillRect/>
          </a:stretch>
        </p:blipFill>
        <p:spPr>
          <a:xfrm flipH="false" flipV="false" rot="0">
            <a:off x="9144000" y="2728903"/>
            <a:ext cx="8766637" cy="567855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64185"/>
            <a:ext cx="3087291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DE59"/>
                </a:solidFill>
                <a:latin typeface="Open Sans Bold"/>
              </a:rPr>
              <a:t>Masking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64185"/>
            <a:ext cx="3087291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DE59"/>
                </a:solidFill>
                <a:latin typeface="Open Sans Bold"/>
              </a:rPr>
              <a:t>Masking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1891" y="2170712"/>
            <a:ext cx="1738421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2002" indent="-441001" lvl="1">
              <a:lnSpc>
                <a:spcPts val="4902"/>
              </a:lnSpc>
              <a:buFont typeface="Arial"/>
              <a:buChar char="•"/>
            </a:pPr>
            <a:r>
              <a:rPr lang="en-US" spc="375" sz="4085">
                <a:solidFill>
                  <a:srgbClr val="FFFFFF"/>
                </a:solidFill>
                <a:latin typeface="Open Sans Light"/>
              </a:rPr>
              <a:t>Mask allows us to focus on the portions of the image that interests us.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1891" y="3905663"/>
            <a:ext cx="11985873" cy="215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2002" indent="-441001" lvl="1">
              <a:lnSpc>
                <a:spcPts val="5719"/>
              </a:lnSpc>
              <a:buFont typeface="Arial"/>
              <a:buChar char="•"/>
            </a:pPr>
            <a:r>
              <a:rPr lang="en-US" sz="4085">
                <a:solidFill>
                  <a:srgbClr val="FFFFFF"/>
                </a:solidFill>
                <a:latin typeface="Open Sans Light"/>
              </a:rPr>
              <a:t>Use HSV format and apply filter on Hue channel</a:t>
            </a:r>
          </a:p>
          <a:p>
            <a:pPr algn="ctr">
              <a:lnSpc>
                <a:spcPts val="5719"/>
              </a:lnSpc>
            </a:pPr>
          </a:p>
          <a:p>
            <a:pPr marL="882002" indent="-441001" lvl="1">
              <a:lnSpc>
                <a:spcPts val="5719"/>
              </a:lnSpc>
              <a:buFont typeface="Arial"/>
              <a:buChar char="•"/>
            </a:pPr>
            <a:r>
              <a:rPr lang="en-US" sz="4085">
                <a:solidFill>
                  <a:srgbClr val="FFFFFF"/>
                </a:solidFill>
                <a:latin typeface="Open Sans Light"/>
              </a:rPr>
              <a:t>Good Range: [h-10, h+10]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1891" y="5973598"/>
            <a:ext cx="17836109" cy="215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</a:p>
          <a:p>
            <a:pPr marL="882002" indent="-441001" lvl="1">
              <a:lnSpc>
                <a:spcPts val="5719"/>
              </a:lnSpc>
              <a:spcBef>
                <a:spcPct val="0"/>
              </a:spcBef>
              <a:buFont typeface="Arial"/>
              <a:buChar char="•"/>
            </a:pPr>
            <a:r>
              <a:rPr lang="en-US" sz="4085">
                <a:solidFill>
                  <a:srgbClr val="FFFFFF"/>
                </a:solidFill>
                <a:latin typeface="Open Sans Light"/>
              </a:rPr>
              <a:t>Saturation and Value are generally kept for whole range. So, c</a:t>
            </a:r>
            <a:r>
              <a:rPr lang="en-US" sz="4085">
                <a:solidFill>
                  <a:srgbClr val="FFFFFF"/>
                </a:solidFill>
                <a:latin typeface="Open Sans Light"/>
              </a:rPr>
              <a:t>hange according to need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759" t="0" r="13308" b="0"/>
          <a:stretch>
            <a:fillRect/>
          </a:stretch>
        </p:blipFill>
        <p:spPr>
          <a:xfrm flipH="false" flipV="false" rot="0">
            <a:off x="8151781" y="3173532"/>
            <a:ext cx="9925104" cy="255809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75574" y="272262"/>
            <a:ext cx="5730776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DE59"/>
                </a:solidFill>
                <a:latin typeface="Open Sans Bold"/>
              </a:rPr>
              <a:t>Color Detection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7608" y="1943269"/>
            <a:ext cx="7116291" cy="665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3"/>
              </a:lnSpc>
              <a:spcBef>
                <a:spcPct val="0"/>
              </a:spcBef>
            </a:pPr>
            <a:r>
              <a:rPr lang="en-US" sz="2923">
                <a:solidFill>
                  <a:srgbClr val="FFDE59"/>
                </a:solidFill>
                <a:latin typeface="Open Sans Light Bold"/>
              </a:rPr>
              <a:t>inRange(src, lowerb, upperb)</a:t>
            </a:r>
          </a:p>
          <a:p>
            <a:pPr>
              <a:lnSpc>
                <a:spcPts val="4093"/>
              </a:lnSpc>
              <a:spcBef>
                <a:spcPct val="0"/>
              </a:spcBef>
            </a:pPr>
          </a:p>
          <a:p>
            <a:pPr>
              <a:lnSpc>
                <a:spcPts val="4093"/>
              </a:lnSpc>
              <a:spcBef>
                <a:spcPct val="0"/>
              </a:spcBef>
            </a:pPr>
            <a:r>
              <a:rPr lang="en-US" sz="2923">
                <a:solidFill>
                  <a:srgbClr val="FFDE59"/>
                </a:solidFill>
                <a:latin typeface="Open Sans Light Bold"/>
              </a:rPr>
              <a:t>src:</a:t>
            </a:r>
          </a:p>
          <a:p>
            <a:pPr>
              <a:lnSpc>
                <a:spcPts val="4093"/>
              </a:lnSpc>
              <a:spcBef>
                <a:spcPct val="0"/>
              </a:spcBef>
            </a:pPr>
            <a:r>
              <a:rPr lang="en-US" sz="2923">
                <a:solidFill>
                  <a:srgbClr val="FFFFFF"/>
                </a:solidFill>
                <a:latin typeface="Open Sans Light"/>
              </a:rPr>
              <a:t>The image to be thresholded</a:t>
            </a:r>
          </a:p>
          <a:p>
            <a:pPr>
              <a:lnSpc>
                <a:spcPts val="4093"/>
              </a:lnSpc>
              <a:spcBef>
                <a:spcPct val="0"/>
              </a:spcBef>
            </a:pPr>
          </a:p>
          <a:p>
            <a:pPr>
              <a:lnSpc>
                <a:spcPts val="4093"/>
              </a:lnSpc>
              <a:spcBef>
                <a:spcPct val="0"/>
              </a:spcBef>
            </a:pPr>
            <a:r>
              <a:rPr lang="en-US" sz="2923">
                <a:solidFill>
                  <a:srgbClr val="FFDE59"/>
                </a:solidFill>
                <a:latin typeface="Open Sans Light Bold"/>
              </a:rPr>
              <a:t>lowerb:</a:t>
            </a:r>
          </a:p>
          <a:p>
            <a:pPr>
              <a:lnSpc>
                <a:spcPts val="4093"/>
              </a:lnSpc>
              <a:spcBef>
                <a:spcPct val="0"/>
              </a:spcBef>
            </a:pPr>
            <a:r>
              <a:rPr lang="en-US" sz="2923">
                <a:solidFill>
                  <a:srgbClr val="FFFFFF"/>
                </a:solidFill>
                <a:latin typeface="Open Sans Light"/>
              </a:rPr>
              <a:t>Lower bounds on the pixel intensity values</a:t>
            </a:r>
          </a:p>
          <a:p>
            <a:pPr>
              <a:lnSpc>
                <a:spcPts val="4093"/>
              </a:lnSpc>
              <a:spcBef>
                <a:spcPct val="0"/>
              </a:spcBef>
            </a:pPr>
          </a:p>
          <a:p>
            <a:pPr>
              <a:lnSpc>
                <a:spcPts val="4093"/>
              </a:lnSpc>
              <a:spcBef>
                <a:spcPct val="0"/>
              </a:spcBef>
            </a:pPr>
            <a:r>
              <a:rPr lang="en-US" sz="2923">
                <a:solidFill>
                  <a:srgbClr val="FFDE59"/>
                </a:solidFill>
                <a:latin typeface="Open Sans Light Bold"/>
              </a:rPr>
              <a:t>upperb:</a:t>
            </a:r>
          </a:p>
          <a:p>
            <a:pPr>
              <a:lnSpc>
                <a:spcPts val="4093"/>
              </a:lnSpc>
              <a:spcBef>
                <a:spcPct val="0"/>
              </a:spcBef>
            </a:pPr>
            <a:r>
              <a:rPr lang="en-US" sz="2923">
                <a:solidFill>
                  <a:srgbClr val="FFFFFF"/>
                </a:solidFill>
                <a:latin typeface="Open Sans Light"/>
              </a:rPr>
              <a:t>Upper bounds on the pixel intensity values</a:t>
            </a:r>
          </a:p>
          <a:p>
            <a:pPr>
              <a:lnSpc>
                <a:spcPts val="4093"/>
              </a:lnSpc>
              <a:spcBef>
                <a:spcPct val="0"/>
              </a:spcBef>
            </a:pPr>
          </a:p>
          <a:p>
            <a:pPr>
              <a:lnSpc>
                <a:spcPts val="4093"/>
              </a:lnSpc>
              <a:spcBef>
                <a:spcPct val="0"/>
              </a:spcBef>
            </a:pPr>
            <a:r>
              <a:rPr lang="en-US" sz="2923">
                <a:solidFill>
                  <a:srgbClr val="FFDE59"/>
                </a:solidFill>
                <a:latin typeface="Open Sans Light Bold"/>
              </a:rPr>
              <a:t>RETURNS:</a:t>
            </a:r>
          </a:p>
          <a:p>
            <a:pPr>
              <a:lnSpc>
                <a:spcPts val="4093"/>
              </a:lnSpc>
              <a:spcBef>
                <a:spcPct val="0"/>
              </a:spcBef>
            </a:pPr>
            <a:r>
              <a:rPr lang="en-US" sz="2923">
                <a:solidFill>
                  <a:srgbClr val="FFFFFF"/>
                </a:solidFill>
                <a:latin typeface="Open Sans Light"/>
              </a:rPr>
              <a:t>Binary mask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11589" y="8850908"/>
            <a:ext cx="4228552" cy="106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085">
                <a:solidFill>
                  <a:srgbClr val="FFFFFF"/>
                </a:solidFill>
                <a:latin typeface="Open Sans Light"/>
              </a:rPr>
              <a:t>Note: In Opencv, Hue is between 0 and 180.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30579" y="3880306"/>
            <a:ext cx="5826843" cy="155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78"/>
              </a:lnSpc>
              <a:spcBef>
                <a:spcPct val="0"/>
              </a:spcBef>
            </a:pPr>
            <a:r>
              <a:rPr lang="en-US" sz="9127">
                <a:solidFill>
                  <a:srgbClr val="FFFFFF"/>
                </a:solidFill>
                <a:latin typeface="Saira Condensed Bold"/>
              </a:rPr>
              <a:t>Blurring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08686" y="977265"/>
            <a:ext cx="10270629" cy="203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DE59"/>
                </a:solidFill>
                <a:latin typeface="Open Sans"/>
              </a:rPr>
              <a:t>Images as seen by Computers</a:t>
            </a:r>
          </a:p>
          <a:p>
            <a:pPr algn="ctr">
              <a:lnSpc>
                <a:spcPts val="81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19125" y="2944495"/>
            <a:ext cx="16230600" cy="598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7149" indent="-408574" lvl="1">
              <a:lnSpc>
                <a:spcPts val="5298"/>
              </a:lnSpc>
              <a:buFont typeface="Arial"/>
              <a:buChar char="•"/>
            </a:pPr>
            <a:r>
              <a:rPr lang="en-US" sz="3784">
                <a:solidFill>
                  <a:srgbClr val="FFFFFF"/>
                </a:solidFill>
                <a:latin typeface="Open Sans Light"/>
              </a:rPr>
              <a:t>The digital images are not continuous</a:t>
            </a:r>
          </a:p>
          <a:p>
            <a:pPr marL="817149" indent="-408574" lvl="1">
              <a:lnSpc>
                <a:spcPts val="5298"/>
              </a:lnSpc>
              <a:buFont typeface="Arial"/>
              <a:buChar char="•"/>
            </a:pPr>
            <a:r>
              <a:rPr lang="en-US" sz="3784">
                <a:solidFill>
                  <a:srgbClr val="FFFFFF"/>
                </a:solidFill>
                <a:latin typeface="Arimo"/>
              </a:rPr>
              <a:t>They are divided into small blocks known as pixels(short for picture elements)</a:t>
            </a:r>
          </a:p>
          <a:p>
            <a:pPr marL="817149" indent="-408574" lvl="1">
              <a:lnSpc>
                <a:spcPts val="5298"/>
              </a:lnSpc>
              <a:buFont typeface="Arial"/>
              <a:buChar char="•"/>
            </a:pPr>
            <a:r>
              <a:rPr lang="en-US" sz="3784">
                <a:solidFill>
                  <a:srgbClr val="FFFFFF"/>
                </a:solidFill>
                <a:latin typeface="Arimo"/>
              </a:rPr>
              <a:t>Each pixel has a intensity value</a:t>
            </a:r>
          </a:p>
          <a:p>
            <a:pPr marL="1634297" indent="-544766" lvl="2">
              <a:lnSpc>
                <a:spcPts val="5298"/>
              </a:lnSpc>
              <a:buFont typeface="Arial"/>
              <a:buChar char="⚬"/>
            </a:pPr>
            <a:r>
              <a:rPr lang="en-US" sz="3784">
                <a:solidFill>
                  <a:srgbClr val="FFFFFF"/>
                </a:solidFill>
                <a:latin typeface="Arimo"/>
              </a:rPr>
              <a:t>Range: 0 to 255</a:t>
            </a:r>
          </a:p>
          <a:p>
            <a:pPr marL="1634297" indent="-544766" lvl="2">
              <a:lnSpc>
                <a:spcPts val="5298"/>
              </a:lnSpc>
              <a:buFont typeface="Arial"/>
              <a:buChar char="⚬"/>
            </a:pPr>
            <a:r>
              <a:rPr lang="en-US" sz="3784">
                <a:solidFill>
                  <a:srgbClr val="FFFFFF"/>
                </a:solidFill>
                <a:latin typeface="Arimo"/>
              </a:rPr>
              <a:t>8-bit </a:t>
            </a:r>
          </a:p>
          <a:p>
            <a:pPr marL="817149" indent="-408574" lvl="1">
              <a:lnSpc>
                <a:spcPts val="5298"/>
              </a:lnSpc>
              <a:buFont typeface="Arial"/>
              <a:buChar char="•"/>
            </a:pPr>
            <a:r>
              <a:rPr lang="en-US" sz="3784">
                <a:solidFill>
                  <a:srgbClr val="FFFFFF"/>
                </a:solidFill>
                <a:latin typeface="Arimo"/>
              </a:rPr>
              <a:t>More the pixels, more the variations and so better the quality</a:t>
            </a:r>
          </a:p>
          <a:p>
            <a:pPr marL="817149" indent="-408574" lvl="1">
              <a:lnSpc>
                <a:spcPts val="5298"/>
              </a:lnSpc>
              <a:buFont typeface="Arial"/>
              <a:buChar char="•"/>
            </a:pPr>
            <a:r>
              <a:rPr lang="en-US" sz="3784">
                <a:solidFill>
                  <a:srgbClr val="FFFFFF"/>
                </a:solidFill>
                <a:latin typeface="Arimo"/>
              </a:rPr>
              <a:t>(Now you know why megapixel of camera matters)</a:t>
            </a:r>
          </a:p>
          <a:p>
            <a:pPr>
              <a:lnSpc>
                <a:spcPts val="5298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16701"/>
            <a:ext cx="16287812" cy="945359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28592" y="2058761"/>
            <a:ext cx="10402416" cy="97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20223" indent="-610112" lvl="1">
              <a:lnSpc>
                <a:spcPts val="7912"/>
              </a:lnSpc>
              <a:buFont typeface="Arial"/>
              <a:buChar char="•"/>
            </a:pPr>
            <a:r>
              <a:rPr lang="en-US" sz="5651">
                <a:solidFill>
                  <a:srgbClr val="FFDE59"/>
                </a:solidFill>
                <a:latin typeface="Open Sans Light Bold"/>
              </a:rPr>
              <a:t>Averaging Blur(Box Filter)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04265" y="4172631"/>
            <a:ext cx="12279471" cy="97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20223" indent="-610112" lvl="1">
              <a:lnSpc>
                <a:spcPts val="7912"/>
              </a:lnSpc>
              <a:buFont typeface="Arial"/>
              <a:buChar char="•"/>
            </a:pPr>
            <a:r>
              <a:rPr lang="en-US" sz="5651">
                <a:solidFill>
                  <a:srgbClr val="FFDE59"/>
                </a:solidFill>
                <a:latin typeface="Open Sans Light Bold"/>
              </a:rPr>
              <a:t>Gaussian Blur(Gaussian Filter)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28592" y="6286500"/>
            <a:ext cx="11262279" cy="97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20223" indent="-610112" lvl="1">
              <a:lnSpc>
                <a:spcPts val="7912"/>
              </a:lnSpc>
              <a:buFont typeface="Arial"/>
              <a:buChar char="•"/>
            </a:pPr>
            <a:r>
              <a:rPr lang="en-US" sz="5651">
                <a:solidFill>
                  <a:srgbClr val="FFDE59"/>
                </a:solidFill>
                <a:latin typeface="Open Sans Light Bold"/>
              </a:rPr>
              <a:t>Median Blur(Median Filter)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6053" y="4626483"/>
            <a:ext cx="11027285" cy="51748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783562" y="4149158"/>
            <a:ext cx="6121095" cy="565214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86361"/>
            <a:ext cx="8437188" cy="97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2"/>
              </a:lnSpc>
              <a:spcBef>
                <a:spcPct val="0"/>
              </a:spcBef>
            </a:pPr>
            <a:r>
              <a:rPr lang="en-US" sz="5651">
                <a:solidFill>
                  <a:srgbClr val="FFDE59"/>
                </a:solidFill>
                <a:latin typeface="Open Sans Light Bold"/>
              </a:rPr>
              <a:t>Kernel and Convolution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3979" y="2104437"/>
            <a:ext cx="15390394" cy="180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6332" indent="-373166" lvl="1">
              <a:lnSpc>
                <a:spcPts val="4839"/>
              </a:lnSpc>
              <a:buFont typeface="Arial"/>
              <a:buChar char="•"/>
            </a:pPr>
            <a:r>
              <a:rPr lang="en-US" sz="3456">
                <a:solidFill>
                  <a:srgbClr val="FFFFFF"/>
                </a:solidFill>
                <a:latin typeface="Open Sans Light"/>
              </a:rPr>
              <a:t>A kernel is nothing but a small matrix, also called convolution matrix.</a:t>
            </a:r>
          </a:p>
          <a:p>
            <a:pPr algn="ctr" marL="746332" indent="-373166" lvl="1">
              <a:lnSpc>
                <a:spcPts val="4839"/>
              </a:lnSpc>
              <a:buFont typeface="Arial"/>
              <a:buChar char="•"/>
            </a:pPr>
            <a:r>
              <a:rPr lang="en-US" sz="3456">
                <a:solidFill>
                  <a:srgbClr val="FFFFFF"/>
                </a:solidFill>
                <a:latin typeface="Open Sans Light"/>
              </a:rPr>
              <a:t>Convolution can be thought of as weighted averaging around a pixel</a:t>
            </a:r>
          </a:p>
          <a:p>
            <a:pPr algn="ctr" marL="1492664" indent="-497555" lvl="2">
              <a:lnSpc>
                <a:spcPts val="4839"/>
              </a:lnSpc>
              <a:buFont typeface="Arial"/>
              <a:buChar char="⚬"/>
            </a:pPr>
            <a:r>
              <a:rPr lang="en-US" sz="3456">
                <a:solidFill>
                  <a:srgbClr val="FFFFFF"/>
                </a:solidFill>
                <a:latin typeface="Open Sans Light"/>
              </a:rPr>
              <a:t>Weights = kernel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80017" y="2203191"/>
            <a:ext cx="10327967" cy="588061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02037" y="601515"/>
            <a:ext cx="12490586" cy="97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2"/>
              </a:lnSpc>
              <a:spcBef>
                <a:spcPct val="0"/>
              </a:spcBef>
            </a:pPr>
            <a:r>
              <a:rPr lang="en-US" sz="5651">
                <a:solidFill>
                  <a:srgbClr val="FFDE59"/>
                </a:solidFill>
                <a:latin typeface="Open Sans Light Bold"/>
              </a:rPr>
              <a:t>Kernel and Convolution - Padding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533" t="0" r="0" b="0"/>
          <a:stretch>
            <a:fillRect/>
          </a:stretch>
        </p:blipFill>
        <p:spPr>
          <a:xfrm flipH="false" flipV="false" rot="0">
            <a:off x="11698418" y="1610243"/>
            <a:ext cx="5906343" cy="31217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125798" y="8795864"/>
            <a:ext cx="11424878" cy="92487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56351" y="486361"/>
            <a:ext cx="9181886" cy="97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2"/>
              </a:lnSpc>
              <a:spcBef>
                <a:spcPct val="0"/>
              </a:spcBef>
            </a:pPr>
            <a:r>
              <a:rPr lang="en-US" sz="5651">
                <a:solidFill>
                  <a:srgbClr val="FFDE59"/>
                </a:solidFill>
                <a:latin typeface="Open Sans Light Bold"/>
              </a:rPr>
              <a:t>Averaging Blur(Box Filter)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9968" y="2544891"/>
            <a:ext cx="10881874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9287" indent="-354643" lvl="1">
              <a:lnSpc>
                <a:spcPts val="3942"/>
              </a:lnSpc>
              <a:buFont typeface="Arial"/>
              <a:buChar char="•"/>
            </a:pPr>
            <a:r>
              <a:rPr lang="en-US" spc="119" sz="3285">
                <a:solidFill>
                  <a:srgbClr val="FFFFFF"/>
                </a:solidFill>
                <a:latin typeface="Arimo"/>
              </a:rPr>
              <a:t>The center of a n✕n kernel is replaced by the average of the n^2 pixels in it.</a:t>
            </a:r>
          </a:p>
          <a:p>
            <a:pPr>
              <a:lnSpc>
                <a:spcPts val="3942"/>
              </a:lnSpc>
            </a:pPr>
          </a:p>
          <a:p>
            <a:pPr marL="709287" indent="-354643" lvl="1">
              <a:lnSpc>
                <a:spcPts val="3942"/>
              </a:lnSpc>
              <a:buFont typeface="Arial"/>
              <a:buChar char="•"/>
            </a:pPr>
            <a:r>
              <a:rPr lang="en-US" spc="119" sz="3285">
                <a:solidFill>
                  <a:srgbClr val="FFFFFF"/>
                </a:solidFill>
                <a:latin typeface="Arimo"/>
              </a:rPr>
              <a:t>The kernel size is always an odd integer.</a:t>
            </a:r>
          </a:p>
          <a:p>
            <a:pPr>
              <a:lnSpc>
                <a:spcPts val="394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56351" y="5438487"/>
            <a:ext cx="17384218" cy="306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4"/>
              </a:lnSpc>
            </a:pPr>
            <a:r>
              <a:rPr lang="en-US" spc="274" sz="2985">
                <a:solidFill>
                  <a:srgbClr val="FFDE59"/>
                </a:solidFill>
                <a:latin typeface="Open Sans Light Bold"/>
              </a:rPr>
              <a:t>blur(image,size)</a:t>
            </a:r>
          </a:p>
          <a:p>
            <a:pPr>
              <a:lnSpc>
                <a:spcPts val="3074"/>
              </a:lnSpc>
            </a:pPr>
          </a:p>
          <a:p>
            <a:pPr>
              <a:lnSpc>
                <a:spcPts val="3074"/>
              </a:lnSpc>
            </a:pPr>
            <a:r>
              <a:rPr lang="en-US" spc="92" sz="2985">
                <a:solidFill>
                  <a:srgbClr val="FFDE59"/>
                </a:solidFill>
                <a:latin typeface="Arimo Bold"/>
              </a:rPr>
              <a:t>image:</a:t>
            </a:r>
            <a:r>
              <a:rPr lang="en-US" spc="92" sz="2985">
                <a:solidFill>
                  <a:srgbClr val="FFFFFF"/>
                </a:solidFill>
                <a:latin typeface="Arimo"/>
              </a:rPr>
              <a:t> Image to be blurred</a:t>
            </a:r>
          </a:p>
          <a:p>
            <a:pPr>
              <a:lnSpc>
                <a:spcPts val="3074"/>
              </a:lnSpc>
            </a:pPr>
          </a:p>
          <a:p>
            <a:pPr>
              <a:lnSpc>
                <a:spcPts val="3074"/>
              </a:lnSpc>
            </a:pPr>
            <a:r>
              <a:rPr lang="en-US" spc="92" sz="2985">
                <a:solidFill>
                  <a:srgbClr val="FFDE59"/>
                </a:solidFill>
                <a:latin typeface="Arimo Bold"/>
              </a:rPr>
              <a:t>size:</a:t>
            </a:r>
            <a:r>
              <a:rPr lang="en-US" spc="92" sz="2985">
                <a:solidFill>
                  <a:srgbClr val="FFFFFF"/>
                </a:solidFill>
                <a:latin typeface="Arimo"/>
              </a:rPr>
              <a:t> height and width of the kernel</a:t>
            </a:r>
          </a:p>
          <a:p>
            <a:pPr>
              <a:lnSpc>
                <a:spcPts val="3074"/>
              </a:lnSpc>
            </a:pPr>
          </a:p>
          <a:p>
            <a:pPr>
              <a:lnSpc>
                <a:spcPts val="3074"/>
              </a:lnSpc>
            </a:pPr>
            <a:r>
              <a:rPr lang="en-US" spc="92" sz="2985">
                <a:solidFill>
                  <a:srgbClr val="FFDE59"/>
                </a:solidFill>
                <a:latin typeface="Arimo Bold"/>
              </a:rPr>
              <a:t>RETURNS:</a:t>
            </a:r>
            <a:r>
              <a:rPr lang="en-US" spc="92" sz="2985">
                <a:solidFill>
                  <a:srgbClr val="FFFFFF"/>
                </a:solidFill>
                <a:latin typeface="Arimo"/>
              </a:rPr>
              <a:t> blurred(convolved) image</a:t>
            </a:r>
          </a:p>
          <a:p>
            <a:pPr>
              <a:lnSpc>
                <a:spcPts val="3074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986988"/>
            <a:ext cx="6644554" cy="410157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79686" y="2986988"/>
            <a:ext cx="5890855" cy="410157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275246"/>
            <a:ext cx="12279471" cy="97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2"/>
              </a:lnSpc>
              <a:spcBef>
                <a:spcPct val="0"/>
              </a:spcBef>
            </a:pPr>
            <a:r>
              <a:rPr lang="en-US" sz="5651">
                <a:solidFill>
                  <a:srgbClr val="FFDE59"/>
                </a:solidFill>
                <a:latin typeface="Open Sans Light Bold"/>
              </a:rPr>
              <a:t>Gaussian Blur(Gaussian Filter)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2792" y="1313295"/>
            <a:ext cx="16450717" cy="126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88434" indent="-394217" lvl="1">
              <a:lnSpc>
                <a:spcPts val="5112"/>
              </a:lnSpc>
              <a:buFont typeface="Arial"/>
              <a:buChar char="•"/>
            </a:pPr>
            <a:r>
              <a:rPr lang="en-US" sz="3651">
                <a:solidFill>
                  <a:srgbClr val="FFFFFF"/>
                </a:solidFill>
                <a:latin typeface="Open Sans Light"/>
              </a:rPr>
              <a:t>The center of a n✕n kernel is replaced by the average of the n^2 pixels in it.</a:t>
            </a:r>
          </a:p>
          <a:p>
            <a:pPr marL="788434" indent="-394217" lvl="1">
              <a:lnSpc>
                <a:spcPts val="5112"/>
              </a:lnSpc>
              <a:buFont typeface="Arial"/>
              <a:buChar char="•"/>
            </a:pPr>
            <a:r>
              <a:rPr lang="en-US" sz="3651">
                <a:solidFill>
                  <a:srgbClr val="FFFFFF"/>
                </a:solidFill>
                <a:latin typeface="Open Sans Light"/>
              </a:rPr>
              <a:t>The kernel size is always an odd integer.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9290" y="7385689"/>
            <a:ext cx="17384218" cy="306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4"/>
              </a:lnSpc>
            </a:pPr>
            <a:r>
              <a:rPr lang="en-US" spc="274" sz="2985">
                <a:solidFill>
                  <a:srgbClr val="FFDE59"/>
                </a:solidFill>
                <a:latin typeface="Open Sans Light Bold"/>
              </a:rPr>
              <a:t>GaussianBlur(image,size,sigmaX,sigmaY=None,borderType=None)</a:t>
            </a:r>
          </a:p>
          <a:p>
            <a:pPr>
              <a:lnSpc>
                <a:spcPts val="3074"/>
              </a:lnSpc>
            </a:pPr>
          </a:p>
          <a:p>
            <a:pPr>
              <a:lnSpc>
                <a:spcPts val="3074"/>
              </a:lnSpc>
            </a:pPr>
            <a:r>
              <a:rPr lang="en-US" spc="110" sz="2985">
                <a:solidFill>
                  <a:srgbClr val="FFDE59"/>
                </a:solidFill>
                <a:latin typeface="Arimo Bold"/>
              </a:rPr>
              <a:t>image:</a:t>
            </a:r>
            <a:r>
              <a:rPr lang="en-US" spc="110" sz="2985">
                <a:solidFill>
                  <a:srgbClr val="FFFFFF"/>
                </a:solidFill>
                <a:latin typeface="Arimo"/>
              </a:rPr>
              <a:t> Image to be blurred</a:t>
            </a:r>
          </a:p>
          <a:p>
            <a:pPr>
              <a:lnSpc>
                <a:spcPts val="3074"/>
              </a:lnSpc>
            </a:pPr>
          </a:p>
          <a:p>
            <a:pPr>
              <a:lnSpc>
                <a:spcPts val="3074"/>
              </a:lnSpc>
            </a:pPr>
            <a:r>
              <a:rPr lang="en-US" spc="110" sz="2985">
                <a:solidFill>
                  <a:srgbClr val="FFDE59"/>
                </a:solidFill>
                <a:latin typeface="Arimo Bold"/>
              </a:rPr>
              <a:t>size:</a:t>
            </a:r>
            <a:r>
              <a:rPr lang="en-US" spc="110" sz="2985">
                <a:solidFill>
                  <a:srgbClr val="FFFFFF"/>
                </a:solidFill>
                <a:latin typeface="Arimo"/>
              </a:rPr>
              <a:t> height and width of the kernel</a:t>
            </a:r>
          </a:p>
          <a:p>
            <a:pPr>
              <a:lnSpc>
                <a:spcPts val="3074"/>
              </a:lnSpc>
            </a:pPr>
          </a:p>
          <a:p>
            <a:pPr>
              <a:lnSpc>
                <a:spcPts val="3074"/>
              </a:lnSpc>
            </a:pPr>
            <a:r>
              <a:rPr lang="en-US" spc="110" sz="2985">
                <a:solidFill>
                  <a:srgbClr val="FFDE59"/>
                </a:solidFill>
                <a:latin typeface="Arimo Bold"/>
              </a:rPr>
              <a:t>sigmaX:</a:t>
            </a:r>
            <a:r>
              <a:rPr lang="en-US" spc="110" sz="2985">
                <a:solidFill>
                  <a:srgbClr val="FFFFFF"/>
                </a:solidFill>
                <a:latin typeface="Arimo"/>
              </a:rPr>
              <a:t> standard deviation of the kernel in X direction(if 0, calculated from size)</a:t>
            </a:r>
          </a:p>
          <a:p>
            <a:pPr>
              <a:lnSpc>
                <a:spcPts val="3074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211115" y="371207"/>
            <a:ext cx="12279471" cy="97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2"/>
              </a:lnSpc>
              <a:spcBef>
                <a:spcPct val="0"/>
              </a:spcBef>
            </a:pPr>
            <a:r>
              <a:rPr lang="en-US" sz="5651">
                <a:solidFill>
                  <a:srgbClr val="FFDE59"/>
                </a:solidFill>
                <a:latin typeface="Open Sans Light Bold"/>
              </a:rPr>
              <a:t>Median Blur(Median Filter)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8792" y="1516893"/>
            <a:ext cx="17470415" cy="614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8823" indent="-419412" lvl="1">
              <a:lnSpc>
                <a:spcPts val="5439"/>
              </a:lnSpc>
              <a:buFont typeface="Arial"/>
              <a:buChar char="•"/>
            </a:pPr>
            <a:r>
              <a:rPr lang="en-US" sz="3885">
                <a:solidFill>
                  <a:srgbClr val="FFFFFF"/>
                </a:solidFill>
                <a:latin typeface="Arimo"/>
              </a:rPr>
              <a:t>The center of a n✕n kernel is replaced by the median of the n^2 pixels in it. </a:t>
            </a:r>
          </a:p>
          <a:p>
            <a:pPr marL="838823" indent="-419412" lvl="1">
              <a:lnSpc>
                <a:spcPts val="5439"/>
              </a:lnSpc>
              <a:buFont typeface="Arial"/>
              <a:buChar char="•"/>
            </a:pPr>
            <a:r>
              <a:rPr lang="en-US" sz="3885">
                <a:solidFill>
                  <a:srgbClr val="FFFFFF"/>
                </a:solidFill>
                <a:latin typeface="Arimo"/>
              </a:rPr>
              <a:t>Highly useful in reducing noise from images. </a:t>
            </a:r>
          </a:p>
          <a:p>
            <a:pPr marL="1677647" indent="-559216" lvl="2">
              <a:lnSpc>
                <a:spcPts val="5439"/>
              </a:lnSpc>
              <a:buFont typeface="Arial"/>
              <a:buChar char="⚬"/>
            </a:pPr>
            <a:r>
              <a:rPr lang="en-US" sz="3885">
                <a:solidFill>
                  <a:srgbClr val="FFFFFF"/>
                </a:solidFill>
                <a:latin typeface="Arimo"/>
              </a:rPr>
              <a:t>In the above filters, a pixel is set to a calculated value that might not belong to any surrounding pixels. In this method, we set a pixel to value which is present in its neighbourhood. This reduces noise very effectively.</a:t>
            </a:r>
          </a:p>
          <a:p>
            <a:pPr>
              <a:lnSpc>
                <a:spcPts val="5439"/>
              </a:lnSpc>
            </a:pPr>
          </a:p>
          <a:p>
            <a:pPr>
              <a:lnSpc>
                <a:spcPts val="5439"/>
              </a:lnSpc>
            </a:pPr>
          </a:p>
          <a:p>
            <a:pPr>
              <a:lnSpc>
                <a:spcPts val="543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47089" y="5951439"/>
            <a:ext cx="11184136" cy="374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9"/>
              </a:lnSpc>
              <a:spcBef>
                <a:spcPct val="0"/>
              </a:spcBef>
            </a:pPr>
            <a:r>
              <a:rPr lang="en-US" sz="3585">
                <a:solidFill>
                  <a:srgbClr val="FFDE59"/>
                </a:solidFill>
                <a:latin typeface="Open Sans Light Bold"/>
              </a:rPr>
              <a:t>medianBlur(image,size)</a:t>
            </a:r>
          </a:p>
          <a:p>
            <a:pPr>
              <a:lnSpc>
                <a:spcPts val="5019"/>
              </a:lnSpc>
              <a:spcBef>
                <a:spcPct val="0"/>
              </a:spcBef>
            </a:pPr>
            <a:r>
              <a:rPr lang="en-US" sz="3585">
                <a:solidFill>
                  <a:srgbClr val="FFDE59"/>
                </a:solidFill>
                <a:latin typeface="Open Sans Light Bold"/>
              </a:rPr>
              <a:t>image:</a:t>
            </a:r>
            <a:r>
              <a:rPr lang="en-US" sz="3585">
                <a:solidFill>
                  <a:srgbClr val="FFFFFF"/>
                </a:solidFill>
                <a:latin typeface="Open Sans Light"/>
              </a:rPr>
              <a:t> Image to be blurred</a:t>
            </a:r>
          </a:p>
          <a:p>
            <a:pPr>
              <a:lnSpc>
                <a:spcPts val="5019"/>
              </a:lnSpc>
              <a:spcBef>
                <a:spcPct val="0"/>
              </a:spcBef>
            </a:pPr>
          </a:p>
          <a:p>
            <a:pPr>
              <a:lnSpc>
                <a:spcPts val="5019"/>
              </a:lnSpc>
              <a:spcBef>
                <a:spcPct val="0"/>
              </a:spcBef>
            </a:pPr>
            <a:r>
              <a:rPr lang="en-US" sz="3585">
                <a:solidFill>
                  <a:srgbClr val="FFDE59"/>
                </a:solidFill>
                <a:latin typeface="Open Sans Light Bold"/>
              </a:rPr>
              <a:t>size:</a:t>
            </a:r>
            <a:r>
              <a:rPr lang="en-US" sz="3585">
                <a:solidFill>
                  <a:srgbClr val="FFFFFF"/>
                </a:solidFill>
                <a:latin typeface="Open Sans Light"/>
              </a:rPr>
              <a:t> size of the window in which median is to be taken</a:t>
            </a:r>
          </a:p>
          <a:p>
            <a:pPr>
              <a:lnSpc>
                <a:spcPts val="5019"/>
              </a:lnSpc>
              <a:spcBef>
                <a:spcPct val="0"/>
              </a:spcBef>
            </a:pPr>
          </a:p>
          <a:p>
            <a:pPr>
              <a:lnSpc>
                <a:spcPts val="5019"/>
              </a:lnSpc>
              <a:spcBef>
                <a:spcPct val="0"/>
              </a:spcBef>
            </a:pPr>
            <a:r>
              <a:rPr lang="en-US" sz="3585">
                <a:solidFill>
                  <a:srgbClr val="FFDE59"/>
                </a:solidFill>
                <a:latin typeface="Open Sans Light Bold"/>
              </a:rPr>
              <a:t>RETURNS:</a:t>
            </a:r>
            <a:r>
              <a:rPr lang="en-US" sz="3585">
                <a:solidFill>
                  <a:srgbClr val="FFFFFF"/>
                </a:solidFill>
                <a:latin typeface="Open Sans Light"/>
              </a:rPr>
              <a:t> blurred(convolved) image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34708" y="3577066"/>
            <a:ext cx="11040814" cy="156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6"/>
              </a:lnSpc>
              <a:spcBef>
                <a:spcPct val="0"/>
              </a:spcBef>
            </a:pPr>
            <a:r>
              <a:rPr lang="en-US" sz="9204">
                <a:solidFill>
                  <a:srgbClr val="FFDE59"/>
                </a:solidFill>
                <a:latin typeface="Saira Condensed Bold"/>
              </a:rPr>
              <a:t>Noise Reduction using blur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47367" y="4200240"/>
            <a:ext cx="10193266" cy="169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5"/>
              </a:lnSpc>
              <a:spcBef>
                <a:spcPct val="0"/>
              </a:spcBef>
            </a:pPr>
            <a:r>
              <a:rPr lang="en-US" sz="9904">
                <a:solidFill>
                  <a:srgbClr val="FFFFFF"/>
                </a:solidFill>
                <a:latin typeface="Saira Condensed Bold"/>
              </a:rPr>
              <a:t>Some other Processing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70877" y="3521195"/>
            <a:ext cx="12768481" cy="573710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39097"/>
            <a:ext cx="300880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Saira Condensed Bold"/>
              </a:rPr>
              <a:t>Histogram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48112"/>
            <a:ext cx="12560360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Number of Pixels vs. Pixel Values  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More variance implies better "contrast"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2142" y="463779"/>
            <a:ext cx="17603715" cy="730325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92873" y="7934945"/>
            <a:ext cx="8502253" cy="19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6268" indent="-403134" lvl="1">
              <a:lnSpc>
                <a:spcPts val="5228"/>
              </a:lnSpc>
              <a:buFont typeface="Arial"/>
              <a:buChar char="•"/>
            </a:pPr>
            <a:r>
              <a:rPr lang="en-US" sz="3734">
                <a:solidFill>
                  <a:srgbClr val="FFFFFF"/>
                </a:solidFill>
                <a:latin typeface="Open Sans"/>
              </a:rPr>
              <a:t>More the intensity, whiter the pixel</a:t>
            </a:r>
          </a:p>
          <a:p>
            <a:pPr marL="806268" indent="-403134" lvl="1">
              <a:lnSpc>
                <a:spcPts val="5228"/>
              </a:lnSpc>
              <a:buFont typeface="Arial"/>
              <a:buChar char="•"/>
            </a:pPr>
            <a:r>
              <a:rPr lang="en-US" sz="3734">
                <a:solidFill>
                  <a:srgbClr val="FFFFFF"/>
                </a:solidFill>
                <a:latin typeface="Open Sans"/>
              </a:rPr>
              <a:t>255 = pure white</a:t>
            </a:r>
          </a:p>
          <a:p>
            <a:pPr marL="806268" indent="-403134" lvl="1">
              <a:lnSpc>
                <a:spcPts val="5228"/>
              </a:lnSpc>
              <a:buFont typeface="Arial"/>
              <a:buChar char="•"/>
            </a:pPr>
            <a:r>
              <a:rPr lang="en-US" sz="3734">
                <a:solidFill>
                  <a:srgbClr val="FFFFFF"/>
                </a:solidFill>
                <a:latin typeface="Open Sans"/>
              </a:rPr>
              <a:t>0 = pure black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1790004"/>
            <a:ext cx="15042152" cy="74682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428942"/>
            <a:ext cx="674171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Saira Condensed Bold"/>
              </a:rPr>
              <a:t>Histogram Equalization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294275"/>
            <a:ext cx="12481517" cy="696402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14400"/>
            <a:ext cx="352405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Saira Condensed Bold"/>
              </a:rPr>
              <a:t>Morphology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73074" y="1105255"/>
            <a:ext cx="7686226" cy="4366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5300252"/>
            <a:ext cx="7755889" cy="440620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14400"/>
            <a:ext cx="352405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Saira Condensed Bold"/>
              </a:rPr>
              <a:t>Morphology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57785" y="2839944"/>
            <a:ext cx="252680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DE59"/>
                </a:solidFill>
                <a:latin typeface="Open Sans Light"/>
              </a:rPr>
              <a:t>Erode --&gt;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93879" y="7054729"/>
            <a:ext cx="246638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DE59"/>
                </a:solidFill>
                <a:latin typeface="Open Sans Light"/>
              </a:rPr>
              <a:t>&lt;-- Dilate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237952"/>
            <a:ext cx="7493304" cy="56136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257975" y="4237952"/>
            <a:ext cx="8001325" cy="561362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02860" y="2254847"/>
            <a:ext cx="6944985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Open - Erode and then Dilate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Essentially removes white dots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66535" y="2254847"/>
            <a:ext cx="5384205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Close - Dilate and then Erode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Essentially fills up black dots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14400"/>
            <a:ext cx="352405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Saira Condensed Bold"/>
              </a:rPr>
              <a:t>Morphology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6100" y="4116287"/>
            <a:ext cx="3677731" cy="51420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63260" y="4116287"/>
            <a:ext cx="4006911" cy="51420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108156" y="4116287"/>
            <a:ext cx="7151144" cy="51420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81648" y="2376746"/>
            <a:ext cx="816322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Gradient - Difference in erosion and dilation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1648" y="914400"/>
            <a:ext cx="352405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Saira Condensed Bold"/>
              </a:rPr>
              <a:t>Morphology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10240" y="2716010"/>
            <a:ext cx="9627569" cy="31250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10240" y="904875"/>
            <a:ext cx="1479620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Open Sans Light Bold"/>
              </a:rPr>
              <a:t>Capturing from webcam in OpenCV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69815" y="3081937"/>
            <a:ext cx="7339211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 Light"/>
              </a:rPr>
              <a:t>0 - Open Default Camera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 Light"/>
              </a:rPr>
              <a:t>return_val is True/False depending on success/failure of reading the video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8850" y="561196"/>
            <a:ext cx="9502313" cy="916460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703052" y="446896"/>
            <a:ext cx="600045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Saira Condensed Bold"/>
              </a:rPr>
              <a:t>Image Segmentation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54240" y="2148840"/>
            <a:ext cx="8533760" cy="591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First Order Derivative 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thicker edges</a:t>
            </a:r>
          </a:p>
          <a:p>
            <a:pPr>
              <a:lnSpc>
                <a:spcPts val="5880"/>
              </a:lnSpc>
            </a:pP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Second-Order Derivative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fine details - isolated points, line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double edge response at ramp and step</a:t>
            </a:r>
          </a:p>
          <a:p>
            <a:pPr algn="l" marL="906780" indent="-453390" lvl="1">
              <a:lnSpc>
                <a:spcPts val="5880"/>
              </a:lnSpc>
              <a:spcBef>
                <a:spcPct val="0"/>
              </a:spcBef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Saira Condensed"/>
              </a:rPr>
              <a:t>to determine transition from light to dark or dark to light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508889" y="2247369"/>
            <a:ext cx="11491061" cy="38392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2606" y="6648585"/>
            <a:ext cx="12255682" cy="322070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04875"/>
            <a:ext cx="609084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Open Sans Light Bold"/>
              </a:rPr>
              <a:t>Edge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606" y="2505194"/>
            <a:ext cx="5711726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Canny Edge Detection</a:t>
            </a: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 Light"/>
              </a:rPr>
              <a:t>Works on gray scale images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824569" y="3323880"/>
            <a:ext cx="9078974" cy="385939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31004" y="904875"/>
            <a:ext cx="749647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Open Sans Light Bold"/>
              </a:rPr>
              <a:t>Contour Detection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004" y="3257205"/>
            <a:ext cx="8093565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 Light"/>
              </a:rPr>
              <a:t>A Contour is a closed curve joining all continuous points having same color or intensity. This is a important tool in shape analysis and object detection.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60872" y="3236685"/>
            <a:ext cx="9966256" cy="602161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1211" y="952500"/>
            <a:ext cx="9376628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FFDE59"/>
                </a:solidFill>
                <a:latin typeface="Open Sans Light Bold"/>
              </a:rPr>
              <a:t>Difference ?</a:t>
            </a: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 Light"/>
              </a:rPr>
              <a:t>Edge Detection and Contour Detection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3441" r="0" b="1081"/>
          <a:stretch>
            <a:fillRect/>
          </a:stretch>
        </p:blipFill>
        <p:spPr>
          <a:xfrm flipH="false" flipV="false" rot="0">
            <a:off x="231739" y="220640"/>
            <a:ext cx="17861011" cy="984709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16435" y="5143500"/>
            <a:ext cx="6936270" cy="449987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56233" y="904875"/>
            <a:ext cx="749647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Open Sans Light Bold"/>
              </a:rPr>
              <a:t>Contour Detection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233" y="2311436"/>
            <a:ext cx="7842383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 Light"/>
              </a:rPr>
              <a:t>Better accuracy is obtained when we use binary images. So before finding contours we can apply thresholding or canny edge detection.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  <a:p>
            <a:pPr>
              <a:lnSpc>
                <a:spcPts val="5040"/>
              </a:lnSpc>
              <a:spcBef>
                <a:spcPct val="0"/>
              </a:spcBef>
            </a:pPr>
          </a:p>
          <a:p>
            <a:pPr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311436"/>
            <a:ext cx="8526363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DE59"/>
                </a:solidFill>
                <a:latin typeface="Open Sans Light"/>
              </a:rPr>
              <a:t>findContours(img, mode, method)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DE59"/>
                </a:solidFill>
                <a:latin typeface="Open Sans Light"/>
              </a:rPr>
              <a:t>img</a:t>
            </a:r>
            <a:r>
              <a:rPr lang="en-US" sz="3600">
                <a:solidFill>
                  <a:srgbClr val="FFFFFF"/>
                </a:solidFill>
                <a:latin typeface="Open Sans Light"/>
              </a:rPr>
              <a:t>: The image to be thresholded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DE59"/>
                </a:solidFill>
                <a:latin typeface="Open Sans Light"/>
              </a:rPr>
              <a:t>mode</a:t>
            </a:r>
            <a:r>
              <a:rPr lang="en-US" sz="3600">
                <a:solidFill>
                  <a:srgbClr val="FFFFFF"/>
                </a:solidFill>
                <a:latin typeface="Open Sans Light"/>
              </a:rPr>
              <a:t>: retrieval method (hierarchy)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DE59"/>
                </a:solidFill>
                <a:latin typeface="Open Sans Light"/>
              </a:rPr>
              <a:t>method</a:t>
            </a:r>
            <a:r>
              <a:rPr lang="en-US" sz="3600">
                <a:solidFill>
                  <a:srgbClr val="FFFFFF"/>
                </a:solidFill>
                <a:latin typeface="Open Sans Light"/>
              </a:rPr>
              <a:t>: approximation method (corners)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6116" y="5570494"/>
            <a:ext cx="5563522" cy="417600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00336" y="2010041"/>
            <a:ext cx="7717135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 Light Bold"/>
              </a:rPr>
              <a:t>Perimeter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 Light Bold"/>
              </a:rPr>
              <a:t>Area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 Light Bold"/>
              </a:rPr>
              <a:t>Moments (to find centre)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ns Light Bold"/>
              </a:rPr>
              <a:t>Approximation using polygons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917471" y="2076716"/>
            <a:ext cx="10109005" cy="431987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30759" y="419417"/>
            <a:ext cx="15173425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Open Sans Light Bold"/>
              </a:rPr>
              <a:t>Contour Detection - Things to explore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573916"/>
            <a:ext cx="7163911" cy="47820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457896" y="5103836"/>
            <a:ext cx="7503708" cy="415446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31004" y="942975"/>
            <a:ext cx="1623060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DE59"/>
                </a:solidFill>
                <a:latin typeface="Open Sans Light Bold"/>
              </a:rPr>
              <a:t>Applications of Image Processing/Computer Vision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842453"/>
            <a:ext cx="9137853" cy="51436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854094" y="4105530"/>
            <a:ext cx="6966108" cy="588061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04875"/>
            <a:ext cx="14142555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Open Sans Light"/>
              </a:rPr>
              <a:t>Machine Learning and other advances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79464"/>
            <a:ext cx="11103769" cy="219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 Light"/>
              </a:rPr>
              <a:t>https://pjreddie.com/darknet/yolo/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 Light"/>
              </a:rPr>
              <a:t>https://github.com/puzzledqs/BBox-Label-Tool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 Light"/>
              </a:rPr>
              <a:t>https://github.com/pytorch/vision/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14400"/>
            <a:ext cx="604272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DE59"/>
                </a:solidFill>
                <a:latin typeface="Saira Condensed Bold"/>
              </a:rPr>
              <a:t>Cool things to try out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89290" y="4000500"/>
            <a:ext cx="6309420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DE59"/>
                </a:solidFill>
                <a:latin typeface="Saira Condensed Bold"/>
              </a:rPr>
              <a:t>Thank You 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499" t="0" r="2499" b="0"/>
          <a:stretch>
            <a:fillRect/>
          </a:stretch>
        </p:blipFill>
        <p:spPr>
          <a:xfrm flipH="false" flipV="false" rot="0">
            <a:off x="7252171" y="1599987"/>
            <a:ext cx="10887191" cy="765831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80259" y="1210904"/>
            <a:ext cx="2996208" cy="1087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FDE59"/>
                </a:solidFill>
                <a:latin typeface="Roboto Bold"/>
              </a:rPr>
              <a:t>Colors!!!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6194" y="3036968"/>
            <a:ext cx="6642571" cy="700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8737" indent="-479368" lvl="1">
              <a:lnSpc>
                <a:spcPts val="6216"/>
              </a:lnSpc>
              <a:buFont typeface="Arial"/>
              <a:buChar char="•"/>
            </a:pPr>
            <a:r>
              <a:rPr lang="en-US" sz="4440">
                <a:solidFill>
                  <a:srgbClr val="FFFFFF"/>
                </a:solidFill>
                <a:latin typeface="Open Sans Light"/>
              </a:rPr>
              <a:t>Pixel no longer has 1 value</a:t>
            </a:r>
          </a:p>
          <a:p>
            <a:pPr>
              <a:lnSpc>
                <a:spcPts val="6216"/>
              </a:lnSpc>
            </a:pPr>
          </a:p>
          <a:p>
            <a:pPr marL="958737" indent="-479368" lvl="1">
              <a:lnSpc>
                <a:spcPts val="6216"/>
              </a:lnSpc>
              <a:buFont typeface="Arial"/>
              <a:buChar char="•"/>
            </a:pPr>
            <a:r>
              <a:rPr lang="en-US" sz="4440">
                <a:solidFill>
                  <a:srgbClr val="FFFFFF"/>
                </a:solidFill>
                <a:latin typeface="Arimo"/>
              </a:rPr>
              <a:t>Multiple Channels to accommodate colors</a:t>
            </a:r>
          </a:p>
          <a:p>
            <a:pPr marL="1917474" indent="-639158" lvl="2">
              <a:lnSpc>
                <a:spcPts val="6216"/>
              </a:lnSpc>
              <a:buFont typeface="Arial"/>
              <a:buChar char="⚬"/>
            </a:pPr>
            <a:r>
              <a:rPr lang="en-US" sz="4440">
                <a:solidFill>
                  <a:srgbClr val="FFFFFF"/>
                </a:solidFill>
                <a:latin typeface="Arimo"/>
              </a:rPr>
              <a:t>Each channel is same as a grayscale image</a:t>
            </a:r>
          </a:p>
          <a:p>
            <a:pPr>
              <a:lnSpc>
                <a:spcPts val="621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5173">
            <a:off x="1105482" y="2750368"/>
            <a:ext cx="9965994" cy="713212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40938" y="904875"/>
            <a:ext cx="5895082" cy="112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FFDE59"/>
                </a:solidFill>
                <a:latin typeface="Open Sans Bold"/>
              </a:rPr>
              <a:t>Color Formats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04988" y="3824251"/>
            <a:ext cx="5754312" cy="432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085">
                <a:solidFill>
                  <a:srgbClr val="FFDE59"/>
                </a:solidFill>
                <a:latin typeface="Open Sans Light"/>
              </a:rPr>
              <a:t>RGB format -</a:t>
            </a:r>
          </a:p>
          <a:p>
            <a:pPr algn="ctr">
              <a:lnSpc>
                <a:spcPts val="5719"/>
              </a:lnSpc>
            </a:pPr>
            <a:r>
              <a:rPr lang="en-US" sz="4085">
                <a:solidFill>
                  <a:srgbClr val="FFFFFF"/>
                </a:solidFill>
                <a:latin typeface="Arimo"/>
              </a:rPr>
              <a:t>Red, Green, Blue format</a:t>
            </a:r>
          </a:p>
          <a:p>
            <a:pPr algn="ctr">
              <a:lnSpc>
                <a:spcPts val="5719"/>
              </a:lnSpc>
            </a:pPr>
          </a:p>
          <a:p>
            <a:pPr algn="ctr">
              <a:lnSpc>
                <a:spcPts val="5719"/>
              </a:lnSpc>
            </a:pPr>
            <a:r>
              <a:rPr lang="en-US" sz="4085">
                <a:solidFill>
                  <a:srgbClr val="FFFFFF"/>
                </a:solidFill>
                <a:latin typeface="Arimo"/>
              </a:rPr>
              <a:t>OpenCV uses reverse format i.e. BGR.</a:t>
            </a:r>
          </a:p>
          <a:p>
            <a:pPr algn="ctr">
              <a:lnSpc>
                <a:spcPts val="571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322" t="0" r="1322" b="0"/>
          <a:stretch>
            <a:fillRect/>
          </a:stretch>
        </p:blipFill>
        <p:spPr>
          <a:xfrm flipH="false" flipV="false" rot="0">
            <a:off x="381533" y="1539688"/>
            <a:ext cx="9434067" cy="720762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403532" y="4385757"/>
            <a:ext cx="6855768" cy="215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085">
                <a:solidFill>
                  <a:srgbClr val="FFDE59"/>
                </a:solidFill>
                <a:latin typeface="Open Sans Light Bold"/>
              </a:rPr>
              <a:t>HSV format -</a:t>
            </a:r>
          </a:p>
          <a:p>
            <a:pPr algn="ctr">
              <a:lnSpc>
                <a:spcPts val="5719"/>
              </a:lnSpc>
              <a:spcBef>
                <a:spcPct val="0"/>
              </a:spcBef>
            </a:pPr>
          </a:p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085">
                <a:solidFill>
                  <a:srgbClr val="FFFFFF"/>
                </a:solidFill>
                <a:latin typeface="Open Sans Light"/>
              </a:rPr>
              <a:t>Hue, Saturation, Value format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21689" y="2646687"/>
            <a:ext cx="7664936" cy="70914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275180"/>
            <a:ext cx="5856833" cy="82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  <a:spcBef>
                <a:spcPct val="0"/>
              </a:spcBef>
            </a:pPr>
            <a:r>
              <a:rPr lang="en-US" sz="4885">
                <a:solidFill>
                  <a:srgbClr val="FFDE59"/>
                </a:solidFill>
                <a:latin typeface="Open Sans Light Bold"/>
              </a:rPr>
              <a:t>Gamma Correction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7926" y="3262977"/>
            <a:ext cx="9541360" cy="577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2002" indent="-441001" lvl="1">
              <a:lnSpc>
                <a:spcPts val="5719"/>
              </a:lnSpc>
              <a:buFont typeface="Arial"/>
              <a:buChar char="•"/>
            </a:pPr>
            <a:r>
              <a:rPr lang="en-US" sz="4085">
                <a:solidFill>
                  <a:srgbClr val="FFFFFF"/>
                </a:solidFill>
                <a:latin typeface="Open Sans Light"/>
              </a:rPr>
              <a:t>The human eye response is not linear with respect to intensity</a:t>
            </a:r>
          </a:p>
          <a:p>
            <a:pPr marL="882002" indent="-441001" lvl="1">
              <a:lnSpc>
                <a:spcPts val="5719"/>
              </a:lnSpc>
              <a:buFont typeface="Arial"/>
              <a:buChar char="•"/>
            </a:pPr>
            <a:r>
              <a:rPr lang="en-US" sz="4085">
                <a:solidFill>
                  <a:srgbClr val="FFFFFF"/>
                </a:solidFill>
                <a:latin typeface="Open Sans Light"/>
              </a:rPr>
              <a:t>It responds more to lower intensity level changes</a:t>
            </a:r>
          </a:p>
          <a:p>
            <a:pPr marL="882002" indent="-441001" lvl="1">
              <a:lnSpc>
                <a:spcPts val="5719"/>
              </a:lnSpc>
              <a:buFont typeface="Arial"/>
              <a:buChar char="•"/>
            </a:pPr>
            <a:r>
              <a:rPr lang="en-US" sz="4085">
                <a:solidFill>
                  <a:srgbClr val="FFDE59"/>
                </a:solidFill>
                <a:latin typeface="Open Sans Light"/>
              </a:rPr>
              <a:t>Power Law:</a:t>
            </a:r>
          </a:p>
          <a:p>
            <a:pPr>
              <a:lnSpc>
                <a:spcPts val="5719"/>
              </a:lnSpc>
            </a:pPr>
            <a:r>
              <a:rPr lang="en-US" sz="4085">
                <a:solidFill>
                  <a:srgbClr val="FFDE59"/>
                </a:solidFill>
                <a:latin typeface="Open Sans Light"/>
              </a:rPr>
              <a:t>      Detected = (Luminance)^ɣ</a:t>
            </a:r>
          </a:p>
          <a:p>
            <a:pPr marL="882002" indent="-441001" lvl="1">
              <a:lnSpc>
                <a:spcPts val="5719"/>
              </a:lnSpc>
              <a:buFont typeface="Arial"/>
              <a:buChar char="•"/>
            </a:pPr>
          </a:p>
          <a:p>
            <a:pPr marL="882002" indent="-441001" lvl="1">
              <a:lnSpc>
                <a:spcPts val="5719"/>
              </a:lnSpc>
              <a:buFont typeface="Arial"/>
              <a:buChar char="•"/>
            </a:pPr>
            <a:r>
              <a:rPr lang="en-US" sz="4085">
                <a:solidFill>
                  <a:srgbClr val="FFFFFF"/>
                </a:solidFill>
                <a:latin typeface="Open Sans Light"/>
              </a:rPr>
              <a:t>Correction is done by taking the root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DAFD2Vz43AU</dc:identifier>
  <dcterms:modified xsi:type="dcterms:W3CDTF">2011-08-01T06:04:30Z</dcterms:modified>
  <cp:revision>1</cp:revision>
  <dc:title>IMAGE PROCESSING</dc:title>
</cp:coreProperties>
</file>